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41" r:id="rId6"/>
    <p:sldMasterId id="2147483727" r:id="rId7"/>
  </p:sldMasterIdLst>
  <p:notesMasterIdLst>
    <p:notesMasterId r:id="rId21"/>
  </p:notesMasterIdLst>
  <p:sldIdLst>
    <p:sldId id="359" r:id="rId8"/>
    <p:sldId id="394" r:id="rId9"/>
    <p:sldId id="393" r:id="rId10"/>
    <p:sldId id="395" r:id="rId11"/>
    <p:sldId id="396" r:id="rId12"/>
    <p:sldId id="376" r:id="rId13"/>
    <p:sldId id="369" r:id="rId14"/>
    <p:sldId id="373" r:id="rId15"/>
    <p:sldId id="377" r:id="rId16"/>
    <p:sldId id="389" r:id="rId17"/>
    <p:sldId id="370" r:id="rId18"/>
    <p:sldId id="398" r:id="rId19"/>
    <p:sldId id="383" r:id="rId20"/>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DADBDC"/>
    <a:srgbClr val="DBD3E5"/>
    <a:srgbClr val="DA1D52"/>
    <a:srgbClr val="520D5D"/>
    <a:srgbClr val="A991BC"/>
    <a:srgbClr val="8B6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9" autoAdjust="0"/>
    <p:restoredTop sz="94660"/>
  </p:normalViewPr>
  <p:slideViewPr>
    <p:cSldViewPr snapToGrid="0">
      <p:cViewPr varScale="1">
        <p:scale>
          <a:sx n="49" d="100"/>
          <a:sy n="49" d="100"/>
        </p:scale>
        <p:origin x="-96" y="-7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1" d="100"/>
          <a:sy n="71" d="100"/>
        </p:scale>
        <p:origin x="-2040" y="-10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0351995663421457"/>
          <c:y val="0.0551277508510396"/>
          <c:w val="0.913355140946071"/>
          <c:h val="0.913751994113743"/>
        </c:manualLayout>
      </c:layout>
      <c:pie3DChart>
        <c:varyColors val="1"/>
        <c:ser>
          <c:idx val="0"/>
          <c:order val="0"/>
          <c:tx>
            <c:strRef>
              <c:f>Sheet1!$B$1</c:f>
              <c:strCache>
                <c:ptCount val="1"/>
                <c:pt idx="0">
                  <c:v>Since Covid-19 has your line manager/employer checked on your health and wellbeing?</c:v>
                </c:pt>
              </c:strCache>
            </c:strRef>
          </c:tx>
          <c:spPr>
            <a:solidFill>
              <a:srgbClr val="520D5D"/>
            </a:solidFill>
          </c:spPr>
          <c:explosion val="25"/>
          <c:dPt>
            <c:idx val="0"/>
            <c:bubble3D val="0"/>
            <c:spPr>
              <a:solidFill>
                <a:srgbClr val="A991BC"/>
              </a:solidFill>
            </c:spPr>
          </c:dPt>
          <c:cat>
            <c:strRef>
              <c:f>Sheet1!$A$2:$A$5</c:f>
              <c:strCache>
                <c:ptCount val="2"/>
                <c:pt idx="0">
                  <c:v>Yes</c:v>
                </c:pt>
                <c:pt idx="1">
                  <c:v>No</c:v>
                </c:pt>
              </c:strCache>
            </c:strRef>
          </c:cat>
          <c:val>
            <c:numRef>
              <c:f>Sheet1!$B$2:$B$5</c:f>
              <c:numCache>
                <c:formatCode>General</c:formatCode>
                <c:ptCount val="4"/>
                <c:pt idx="0">
                  <c:v>67.0</c:v>
                </c:pt>
                <c:pt idx="1">
                  <c:v>33.0</c:v>
                </c:pt>
              </c:numCache>
            </c:numRef>
          </c:val>
        </c:ser>
        <c:dLbls>
          <c:showLegendKey val="0"/>
          <c:showVal val="0"/>
          <c:showCatName val="0"/>
          <c:showSerName val="0"/>
          <c:showPercent val="0"/>
          <c:showBubbleSize val="0"/>
          <c:showLeaderLines val="1"/>
        </c:dLbls>
      </c:pie3DChart>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plotArea>
    <c:plotVisOnly val="1"/>
    <c:dispBlanksAs val="gap"/>
    <c:showDLblsOverMax val="0"/>
  </c:chart>
  <c:spPr>
    <a:solidFill>
      <a:schemeClr val="bg2"/>
    </a:solidFill>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0.40338</cdr:x>
      <cdr:y>0.37446</cdr:y>
    </cdr:from>
    <cdr:to>
      <cdr:x>0.49034</cdr:x>
      <cdr:y>0.56111</cdr:y>
    </cdr:to>
    <cdr:sp macro="" textlink="">
      <cdr:nvSpPr>
        <cdr:cNvPr id="2" name="TextBox 1"/>
        <cdr:cNvSpPr txBox="1"/>
      </cdr:nvSpPr>
      <cdr:spPr>
        <a:xfrm xmlns:a="http://schemas.openxmlformats.org/drawingml/2006/main">
          <a:off x="4241800" y="18344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0.11354</cdr:x>
      <cdr:y>0.26957</cdr:y>
    </cdr:from>
    <cdr:to>
      <cdr:x>0.44978</cdr:x>
      <cdr:y>0.48261</cdr:y>
    </cdr:to>
    <cdr:sp macro="" textlink="">
      <cdr:nvSpPr>
        <cdr:cNvPr id="3" name="TextBox 2"/>
        <cdr:cNvSpPr txBox="1"/>
      </cdr:nvSpPr>
      <cdr:spPr>
        <a:xfrm xmlns:a="http://schemas.openxmlformats.org/drawingml/2006/main">
          <a:off x="532536" y="1270190"/>
          <a:ext cx="1577126" cy="1003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200" dirty="0" smtClean="0">
              <a:latin typeface="Arial"/>
              <a:cs typeface="Arial"/>
            </a:rPr>
            <a:t>No: 32%</a:t>
          </a:r>
          <a:endParaRPr lang="en-US" sz="2200" dirty="0">
            <a:latin typeface="Arial"/>
            <a:cs typeface="Arial"/>
          </a:endParaRPr>
        </a:p>
      </cdr:txBody>
    </cdr:sp>
  </cdr:relSizeAnchor>
  <cdr:relSizeAnchor xmlns:cdr="http://schemas.openxmlformats.org/drawingml/2006/chartDrawing">
    <cdr:from>
      <cdr:x>0.60699</cdr:x>
      <cdr:y>0.5</cdr:y>
    </cdr:from>
    <cdr:to>
      <cdr:x>0.91266</cdr:x>
      <cdr:y>0.64783</cdr:y>
    </cdr:to>
    <cdr:sp macro="" textlink="">
      <cdr:nvSpPr>
        <cdr:cNvPr id="4" name="TextBox 3"/>
        <cdr:cNvSpPr txBox="1"/>
      </cdr:nvSpPr>
      <cdr:spPr>
        <a:xfrm xmlns:a="http://schemas.openxmlformats.org/drawingml/2006/main">
          <a:off x="2847019" y="2355997"/>
          <a:ext cx="1433750" cy="696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200" dirty="0" smtClean="0">
              <a:latin typeface="Arial"/>
              <a:cs typeface="Arial"/>
            </a:rPr>
            <a:t>Yes: 68%</a:t>
          </a:r>
          <a:endParaRPr lang="en-US" sz="2200" dirty="0">
            <a:latin typeface="Arial"/>
            <a:cs typeface="Arial"/>
          </a:endParaRPr>
        </a:p>
      </cdr:txBody>
    </cdr:sp>
  </cdr:relSizeAnchor>
  <cdr:relSizeAnchor xmlns:cdr="http://schemas.openxmlformats.org/drawingml/2006/chartDrawing">
    <cdr:from>
      <cdr:x>0.00483</cdr:x>
      <cdr:y>0.81335</cdr:y>
    </cdr:from>
    <cdr:to>
      <cdr:x>0.32574</cdr:x>
      <cdr:y>1</cdr:y>
    </cdr:to>
    <cdr:sp macro="" textlink="">
      <cdr:nvSpPr>
        <cdr:cNvPr id="5" name="TextBox 4"/>
        <cdr:cNvSpPr txBox="1"/>
      </cdr:nvSpPr>
      <cdr:spPr>
        <a:xfrm xmlns:a="http://schemas.openxmlformats.org/drawingml/2006/main">
          <a:off x="50799" y="3984625"/>
          <a:ext cx="337457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0.06004</cdr:x>
      <cdr:y>0.81335</cdr:y>
    </cdr:from>
    <cdr:to>
      <cdr:x>0.147</cdr:x>
      <cdr:y>1</cdr:y>
    </cdr:to>
    <cdr:sp macro="" textlink="">
      <cdr:nvSpPr>
        <cdr:cNvPr id="6" name="TextBox 5"/>
        <cdr:cNvSpPr txBox="1"/>
      </cdr:nvSpPr>
      <cdr:spPr>
        <a:xfrm xmlns:a="http://schemas.openxmlformats.org/drawingml/2006/main">
          <a:off x="631371" y="43200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9AEDCB62-5C67-C647-A216-C31710E7F114}" type="datetimeFigureOut">
              <a:rPr lang="en-US" smtClean="0"/>
              <a:t>29/05/2021</a:t>
            </a:fld>
            <a:endParaRPr lang="en-US"/>
          </a:p>
        </p:txBody>
      </p:sp>
      <p:sp>
        <p:nvSpPr>
          <p:cNvPr id="4" name="Slide Image Placeholder 3"/>
          <p:cNvSpPr>
            <a:spLocks noGrp="1" noRot="1" noChangeAspect="1"/>
          </p:cNvSpPr>
          <p:nvPr>
            <p:ph type="sldImg" idx="2"/>
          </p:nvPr>
        </p:nvSpPr>
        <p:spPr>
          <a:xfrm>
            <a:off x="138113"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0D9FC203-5646-0F42-A7BB-12A0D0B99600}" type="slidenum">
              <a:rPr lang="en-US" smtClean="0"/>
              <a:t>‹#›</a:t>
            </a:fld>
            <a:endParaRPr lang="en-US"/>
          </a:p>
        </p:txBody>
      </p:sp>
    </p:spTree>
    <p:extLst>
      <p:ext uri="{BB962C8B-B14F-4D97-AF65-F5344CB8AC3E}">
        <p14:creationId xmlns:p14="http://schemas.microsoft.com/office/powerpoint/2010/main" val="2519962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5D850-9479-4451-8F6F-1751F4203BAB}" type="slidenum">
              <a:rPr lang="en-GB" smtClean="0"/>
              <a:t>1</a:t>
            </a:fld>
            <a:endParaRPr lang="en-GB"/>
          </a:p>
        </p:txBody>
      </p:sp>
    </p:spTree>
    <p:extLst>
      <p:ext uri="{BB962C8B-B14F-4D97-AF65-F5344CB8AC3E}">
        <p14:creationId xmlns:p14="http://schemas.microsoft.com/office/powerpoint/2010/main" val="77196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We’ve seen eight consecutive years of growth in CIPD membership, and our 2019-20 financial year saw membership grow 2% overall.  </a:t>
            </a:r>
          </a:p>
          <a:p>
            <a:endParaRPr lang="en-GB"/>
          </a:p>
          <a:p>
            <a:r>
              <a:rPr lang="en-GB"/>
              <a:t>This is a sign of continued interest in professional development and accreditation amongst those working in HR, L&amp;D, OD&amp;D and other related disciplines and specialisms.</a:t>
            </a:r>
          </a:p>
          <a:p>
            <a:endParaRPr lang="en-GB"/>
          </a:p>
          <a:p>
            <a:r>
              <a:rPr lang="en-GB"/>
              <a:t>We have offices in the UK, Ireland, Middle East and Asia. Our biggest growth last year was in the Middle East, where membership grew by 13.5% to 4,726 members. </a:t>
            </a:r>
          </a:p>
          <a:p>
            <a:endParaRPr lang="en-GB"/>
          </a:p>
          <a:p>
            <a:r>
              <a:rPr lang="en-GB"/>
              <a:t>We work hard to ensure our members feel part of a community where they can be guided, supported and inspired by other professionals, as well as opportunities to give back to their profession and we’re lucky to have a network of more than 5,000 volunteers to help us do that through peer-to-peer mentoring, local learning and networking events and social impact programmes that champion better work and working lives in the wider community.</a:t>
            </a:r>
          </a:p>
        </p:txBody>
      </p:sp>
      <p:sp>
        <p:nvSpPr>
          <p:cNvPr id="4" name="Slide Number Placeholder 3"/>
          <p:cNvSpPr>
            <a:spLocks noGrp="1"/>
          </p:cNvSpPr>
          <p:nvPr>
            <p:ph type="sldNum" sz="quarter" idx="5"/>
          </p:nvPr>
        </p:nvSpPr>
        <p:spPr/>
        <p:txBody>
          <a:bodyPr/>
          <a:lstStyle/>
          <a:p>
            <a:fld id="{6855D850-9479-4451-8F6F-1751F4203BAB}" type="slidenum">
              <a:rPr lang="en-GB" smtClean="0"/>
              <a:t>2</a:t>
            </a:fld>
            <a:endParaRPr lang="en-GB"/>
          </a:p>
        </p:txBody>
      </p:sp>
    </p:spTree>
    <p:extLst>
      <p:ext uri="{BB962C8B-B14F-4D97-AF65-F5344CB8AC3E}">
        <p14:creationId xmlns:p14="http://schemas.microsoft.com/office/powerpoint/2010/main" val="24092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RACHEL:</a:t>
            </a:r>
          </a:p>
          <a:p>
            <a:r>
              <a:rPr lang="en-GB" dirty="0" smtClean="0"/>
              <a:t>And</a:t>
            </a:r>
            <a:r>
              <a:rPr lang="en-GB" baseline="0" dirty="0" smtClean="0"/>
              <a:t> w</a:t>
            </a:r>
            <a:r>
              <a:rPr lang="en-GB" dirty="0" smtClean="0"/>
              <a:t>e know from our research over years with </a:t>
            </a:r>
            <a:r>
              <a:rPr lang="en-GB" dirty="0" err="1" smtClean="0"/>
              <a:t>Simplyhealth</a:t>
            </a:r>
            <a:r>
              <a:rPr lang="en-GB" dirty="0" smtClean="0"/>
              <a:t> that even before the pandemic, the </a:t>
            </a:r>
            <a:r>
              <a:rPr lang="en-GB" b="1" u="sng" dirty="0" smtClean="0"/>
              <a:t>increasing expectation</a:t>
            </a:r>
            <a:r>
              <a:rPr lang="en-GB" dirty="0" smtClean="0"/>
              <a:t> on LMs to support </a:t>
            </a:r>
            <a:r>
              <a:rPr lang="en-GB" dirty="0" err="1" smtClean="0"/>
              <a:t>ppl’s</a:t>
            </a:r>
            <a:r>
              <a:rPr lang="en-GB" dirty="0" smtClean="0"/>
              <a:t> HWB was not matched by the level of investment most receive in terms of training, </a:t>
            </a:r>
            <a:r>
              <a:rPr lang="en-GB" dirty="0" err="1" smtClean="0"/>
              <a:t>ongoing</a:t>
            </a:r>
            <a:r>
              <a:rPr lang="en-GB" dirty="0" smtClean="0"/>
              <a:t> guidance, support …And their need for that support is even greater now, especially given that they too are likely to be experiencing many of the same challenges as the people in their teams, and also they will be dealing with all of the operational demands on them as the business continues to respond to COVID-19, </a:t>
            </a:r>
          </a:p>
          <a:p>
            <a:r>
              <a:rPr lang="en-GB" dirty="0" smtClean="0"/>
              <a:t>Already know from CIPD research that line managers are the ‘squeezed middle’ very often, and face competing demands, under pressure to on technical/operational priorities but also deliver on their people management role</a:t>
            </a:r>
          </a:p>
          <a:p>
            <a:endParaRPr lang="en-GB" dirty="0"/>
          </a:p>
          <a:p>
            <a:r>
              <a:rPr lang="en-US" b="1" dirty="0"/>
              <a:t> </a:t>
            </a:r>
            <a:endParaRPr lang="en-GB" dirty="0"/>
          </a:p>
          <a:p>
            <a:endParaRPr lang="en-US" dirty="0"/>
          </a:p>
        </p:txBody>
      </p:sp>
      <p:sp>
        <p:nvSpPr>
          <p:cNvPr id="4" name="Slide Number Placeholder 3"/>
          <p:cNvSpPr>
            <a:spLocks noGrp="1"/>
          </p:cNvSpPr>
          <p:nvPr>
            <p:ph type="sldNum" sz="quarter" idx="10"/>
          </p:nvPr>
        </p:nvSpPr>
        <p:spPr/>
        <p:txBody>
          <a:bodyPr/>
          <a:lstStyle/>
          <a:p>
            <a:fld id="{0D9FC203-5646-0F42-A7BB-12A0D0B99600}" type="slidenum">
              <a:rPr lang="en-US" smtClean="0"/>
              <a:t>10</a:t>
            </a:fld>
            <a:endParaRPr lang="en-US"/>
          </a:p>
        </p:txBody>
      </p:sp>
    </p:spTree>
    <p:extLst>
      <p:ext uri="{BB962C8B-B14F-4D97-AF65-F5344CB8AC3E}">
        <p14:creationId xmlns:p14="http://schemas.microsoft.com/office/powerpoint/2010/main" val="199561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On LHS - </a:t>
            </a:r>
            <a:r>
              <a:rPr lang="en-US" b="1" dirty="0" err="1" smtClean="0"/>
              <a:t>Infographic</a:t>
            </a:r>
            <a:r>
              <a:rPr lang="en-US" b="1" dirty="0" smtClean="0"/>
              <a:t> is from our annual HWB survey with SH </a:t>
            </a:r>
          </a:p>
          <a:p>
            <a:r>
              <a:rPr lang="en-US" b="1" dirty="0" smtClean="0"/>
              <a:t>Well under </a:t>
            </a:r>
            <a:r>
              <a:rPr lang="en-US" sz="2000" b="1" dirty="0" smtClean="0"/>
              <a:t>½</a:t>
            </a:r>
            <a:r>
              <a:rPr lang="en-US" b="1" dirty="0" smtClean="0"/>
              <a:t> [43%]</a:t>
            </a:r>
            <a:r>
              <a:rPr lang="en-US" b="1" baseline="0" dirty="0" smtClean="0"/>
              <a:t> </a:t>
            </a:r>
            <a:r>
              <a:rPr lang="en-US" dirty="0" smtClean="0"/>
              <a:t>of orgs have trained managers to support </a:t>
            </a:r>
            <a:r>
              <a:rPr lang="en-US" dirty="0" err="1" smtClean="0"/>
              <a:t>ppl</a:t>
            </a:r>
            <a:r>
              <a:rPr lang="en-US" dirty="0" smtClean="0"/>
              <a:t> with Mental ill </a:t>
            </a:r>
            <a:r>
              <a:rPr lang="en-US" dirty="0" err="1" smtClean="0"/>
              <a:t>hlth</a:t>
            </a:r>
            <a:r>
              <a:rPr lang="en-US" dirty="0" smtClean="0"/>
              <a:t> [actually decreased from last year, was 51%]</a:t>
            </a:r>
            <a:endParaRPr lang="en-GB" dirty="0" smtClean="0"/>
          </a:p>
          <a:p>
            <a:r>
              <a:rPr lang="en-GB" dirty="0" smtClean="0"/>
              <a:t>…so not surprising – as can see on this slide - that there are also </a:t>
            </a:r>
            <a:r>
              <a:rPr lang="en-GB" b="1" dirty="0" smtClean="0"/>
              <a:t>low levels of confidence </a:t>
            </a:r>
            <a:r>
              <a:rPr lang="en-GB" dirty="0" smtClean="0"/>
              <a:t>on the part of HR professionals</a:t>
            </a:r>
            <a:r>
              <a:rPr lang="en-GB" baseline="0" dirty="0" smtClean="0"/>
              <a:t> for line management capability in this area </a:t>
            </a:r>
            <a:r>
              <a:rPr lang="en-GB" dirty="0" smtClean="0"/>
              <a:t> in this area…</a:t>
            </a:r>
          </a:p>
          <a:p>
            <a:pPr lvl="0"/>
            <a:r>
              <a:rPr lang="en-US" b="1" u="sng" dirty="0" smtClean="0"/>
              <a:t>38%</a:t>
            </a:r>
            <a:r>
              <a:rPr lang="en-US" dirty="0" smtClean="0"/>
              <a:t> think managers can have sensitive discussions and signpost to expert help</a:t>
            </a:r>
            <a:endParaRPr lang="en-GB" dirty="0" smtClean="0"/>
          </a:p>
          <a:p>
            <a:pPr lvl="0"/>
            <a:r>
              <a:rPr lang="en-US" b="1" u="sng" dirty="0" smtClean="0"/>
              <a:t>31%</a:t>
            </a:r>
            <a:r>
              <a:rPr lang="en-US" dirty="0" smtClean="0"/>
              <a:t> of managers can spot the early warning signs of mental ill health</a:t>
            </a:r>
            <a:endParaRPr lang="en-GB" dirty="0" smtClean="0"/>
          </a:p>
          <a:p>
            <a:endParaRPr lang="en-US" dirty="0" smtClean="0"/>
          </a:p>
          <a:p>
            <a:r>
              <a:rPr lang="en-US" sz="1200" b="1" kern="1200" dirty="0" smtClean="0">
                <a:solidFill>
                  <a:schemeClr val="tx1"/>
                </a:solidFill>
                <a:effectLst/>
                <a:latin typeface="+mn-lt"/>
                <a:ea typeface="+mn-ea"/>
                <a:cs typeface="+mn-cs"/>
              </a:rPr>
              <a:t>Chart on RHS – </a:t>
            </a:r>
            <a:r>
              <a:rPr lang="en-US" sz="1200" kern="1200" dirty="0" smtClean="0">
                <a:solidFill>
                  <a:schemeClr val="tx1"/>
                </a:solidFill>
                <a:effectLst/>
                <a:latin typeface="+mn-lt"/>
                <a:ea typeface="+mn-ea"/>
                <a:cs typeface="+mn-cs"/>
              </a:rPr>
              <a:t>since the pandemic we have also been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regularly surveying employees on their experience of work – and we asked: </a:t>
            </a:r>
            <a:endParaRPr lang="en-GB" sz="12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Since the onset of COVID-19 has your employer/manager checked on your HWB?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recent data from September shows – </a:t>
            </a:r>
            <a:r>
              <a:rPr lang="en-US" sz="1200" b="1" kern="1200" dirty="0" smtClean="0">
                <a:solidFill>
                  <a:schemeClr val="tx1"/>
                </a:solidFill>
                <a:effectLst/>
                <a:latin typeface="+mn-lt"/>
                <a:ea typeface="+mn-ea"/>
                <a:cs typeface="+mn-cs"/>
              </a:rPr>
              <a:t>1/3 haven’t!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Disappointing – many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have been changing their management practices to ensure that HWB is embedded in all 121 catch ups, is the first part of the conversation – so that discussion isn’t just work-focused but starts with how the person is – won’t necessarily happen automatically, </a:t>
            </a:r>
            <a:r>
              <a:rPr lang="en-US" sz="1200" b="1" kern="1200" dirty="0" smtClean="0">
                <a:solidFill>
                  <a:schemeClr val="tx1"/>
                </a:solidFill>
                <a:effectLst/>
                <a:latin typeface="+mn-lt"/>
                <a:ea typeface="+mn-ea"/>
                <a:cs typeface="+mn-cs"/>
              </a:rPr>
              <a:t>line managers are guided and trained</a:t>
            </a:r>
            <a:r>
              <a:rPr lang="en-US" sz="1200" kern="1200" dirty="0" smtClean="0">
                <a:solidFill>
                  <a:schemeClr val="tx1"/>
                </a:solidFill>
                <a:effectLst/>
                <a:latin typeface="+mn-lt"/>
                <a:ea typeface="+mn-ea"/>
                <a:cs typeface="+mn-cs"/>
              </a:rPr>
              <a:t> to have those conversations and there has to be a trusting relationship for that to happen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Couldn’t be more important at the current time…</a:t>
            </a:r>
            <a:endParaRPr lang="en-US" dirty="0"/>
          </a:p>
        </p:txBody>
      </p:sp>
      <p:sp>
        <p:nvSpPr>
          <p:cNvPr id="4" name="Slide Number Placeholder 3"/>
          <p:cNvSpPr>
            <a:spLocks noGrp="1"/>
          </p:cNvSpPr>
          <p:nvPr>
            <p:ph type="sldNum" sz="quarter" idx="10"/>
          </p:nvPr>
        </p:nvSpPr>
        <p:spPr/>
        <p:txBody>
          <a:bodyPr/>
          <a:lstStyle/>
          <a:p>
            <a:fld id="{0D9FC203-5646-0F42-A7BB-12A0D0B99600}" type="slidenum">
              <a:rPr lang="en-US" smtClean="0"/>
              <a:t>11</a:t>
            </a:fld>
            <a:endParaRPr lang="en-US"/>
          </a:p>
        </p:txBody>
      </p:sp>
    </p:spTree>
    <p:extLst>
      <p:ext uri="{BB962C8B-B14F-4D97-AF65-F5344CB8AC3E}">
        <p14:creationId xmlns:p14="http://schemas.microsoft.com/office/powerpoint/2010/main" val="118802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29/05/2021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57" y="494063"/>
            <a:ext cx="1876439" cy="1069900"/>
          </a:xfrm>
          <a:prstGeom prst="rect">
            <a:avLst/>
          </a:prstGeom>
        </p:spPr>
      </p:pic>
    </p:spTree>
    <p:extLst>
      <p:ext uri="{BB962C8B-B14F-4D97-AF65-F5344CB8AC3E}">
        <p14:creationId xmlns:p14="http://schemas.microsoft.com/office/powerpoint/2010/main" val="26693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57" y="494063"/>
            <a:ext cx="187643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29/05/2021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5329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56562" y="-735291"/>
            <a:ext cx="12338050"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4536" y="493200"/>
            <a:ext cx="1441851" cy="824612"/>
          </a:xfrm>
          <a:prstGeom prst="rect">
            <a:avLst/>
          </a:prstGeom>
        </p:spPr>
      </p:pic>
      <p:sp>
        <p:nvSpPr>
          <p:cNvPr id="10" name="TextBox 9"/>
          <p:cNvSpPr txBox="1">
            <a:spLocks noChangeAspect="1"/>
          </p:cNvSpPr>
          <p:nvPr userDrawn="1"/>
        </p:nvSpPr>
        <p:spPr>
          <a:xfrm>
            <a:off x="-1" y="1674833"/>
            <a:ext cx="6086324" cy="2663369"/>
          </a:xfrm>
          <a:prstGeom prst="rect">
            <a:avLst/>
          </a:prstGeom>
          <a:solidFill>
            <a:srgbClr val="58595B">
              <a:alpha val="81000"/>
            </a:srgbClr>
          </a:solidFill>
        </p:spPr>
        <p:txBody>
          <a:bodyPr wrap="square" rtlCol="0">
            <a:normAutofit/>
          </a:bodyPr>
          <a:lstStyle/>
          <a:p>
            <a:endParaRPr lang="en-US" sz="2800" baseline="0" dirty="0">
              <a:solidFill>
                <a:schemeClr val="bg1"/>
              </a:solidFill>
            </a:endParaRPr>
          </a:p>
        </p:txBody>
      </p:sp>
      <p:sp>
        <p:nvSpPr>
          <p:cNvPr id="11" name="Title 1"/>
          <p:cNvSpPr>
            <a:spLocks noGrp="1"/>
          </p:cNvSpPr>
          <p:nvPr>
            <p:ph type="title"/>
          </p:nvPr>
        </p:nvSpPr>
        <p:spPr>
          <a:xfrm>
            <a:off x="212261" y="1761559"/>
            <a:ext cx="5578939" cy="2299453"/>
          </a:xfrm>
        </p:spPr>
        <p:txBody>
          <a:bodyPr anchor="ctr" anchorCtr="0"/>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00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23725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9351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683" y="6363946"/>
            <a:ext cx="786059" cy="270000"/>
          </a:xfrm>
          <a:prstGeom prst="rect">
            <a:avLst/>
          </a:prstGeom>
        </p:spPr>
      </p:pic>
    </p:spTree>
    <p:extLst>
      <p:ext uri="{BB962C8B-B14F-4D97-AF65-F5344CB8AC3E}">
        <p14:creationId xmlns:p14="http://schemas.microsoft.com/office/powerpoint/2010/main" val="254108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theme" Target="../theme/theme2.xml"/><Relationship Id="rId15" Type="http://schemas.openxmlformats.org/officeDocument/2006/relationships/image" Target="../media/image7.png"/><Relationship Id="rId16"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theme" Target="../theme/theme3.xml"/><Relationship Id="rId15" Type="http://schemas.openxmlformats.org/officeDocument/2006/relationships/image" Target="../media/image7.png"/><Relationship Id="rId16" Type="http://schemas.openxmlformats.org/officeDocument/2006/relationships/image" Target="../media/image6.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29/05/2021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18012" y="4484012"/>
            <a:ext cx="2373988" cy="2373988"/>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662" r:id="rId3"/>
    <p:sldLayoutId id="2147483661" r:id="rId4"/>
    <p:sldLayoutId id="2147483663" r:id="rId5"/>
    <p:sldLayoutId id="2147483664" r:id="rId6"/>
    <p:sldLayoutId id="2147483665" r:id="rId7"/>
    <p:sldLayoutId id="2147483666" r:id="rId8"/>
    <p:sldLayoutId id="2147483667" r:id="rId9"/>
    <p:sldLayoutId id="2147483672" r:id="rId10"/>
    <p:sldLayoutId id="2147483712" r:id="rId11"/>
    <p:sldLayoutId id="2147483668" r:id="rId12"/>
    <p:sldLayoutId id="2147483669" r:id="rId13"/>
    <p:sldLayoutId id="2147483670" r:id="rId14"/>
    <p:sldLayoutId id="2147483671" r:id="rId15"/>
    <p:sldLayoutId id="2147483756"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29/05/2021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012" y="4484012"/>
            <a:ext cx="2373988" cy="237398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9683" y="6363946"/>
            <a:ext cx="786059" cy="270000"/>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29/05/2021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012" y="4484012"/>
            <a:ext cx="2373988" cy="237398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9683" y="6363946"/>
            <a:ext cx="786059" cy="270000"/>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29/05/2021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1.png"/><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holding, person, game, frisbee&#10;&#10;Description automatically generated">
            <a:extLst>
              <a:ext uri="{FF2B5EF4-FFF2-40B4-BE49-F238E27FC236}">
                <a16:creationId xmlns="" xmlns:a16="http://schemas.microsoft.com/office/drawing/2014/main" id="{C0E7A233-1546-43A6-85C3-7F4BB6655EC6}"/>
              </a:ext>
            </a:extLst>
          </p:cNvPr>
          <p:cNvPicPr>
            <a:picLocks noChangeAspect="1"/>
          </p:cNvPicPr>
          <p:nvPr/>
        </p:nvPicPr>
        <p:blipFill>
          <a:blip r:embed="rId3"/>
          <a:stretch>
            <a:fillRect/>
          </a:stretch>
        </p:blipFill>
        <p:spPr>
          <a:xfrm>
            <a:off x="10795" y="20955"/>
            <a:ext cx="12201525" cy="6858000"/>
          </a:xfrm>
          <a:prstGeom prst="rect">
            <a:avLst/>
          </a:prstGeom>
        </p:spPr>
      </p:pic>
      <p:pic>
        <p:nvPicPr>
          <p:cNvPr id="3" name="Picture 3" descr="A close up of a sign&#10;&#10;Description automatically generated">
            <a:extLst>
              <a:ext uri="{FF2B5EF4-FFF2-40B4-BE49-F238E27FC236}">
                <a16:creationId xmlns="" xmlns:a16="http://schemas.microsoft.com/office/drawing/2014/main" id="{3FFB30C1-6BEC-4A2B-B6CB-5C449C9EFD79}"/>
              </a:ext>
            </a:extLst>
          </p:cNvPr>
          <p:cNvPicPr>
            <a:picLocks noChangeAspect="1"/>
          </p:cNvPicPr>
          <p:nvPr/>
        </p:nvPicPr>
        <p:blipFill>
          <a:blip r:embed="rId4"/>
          <a:stretch>
            <a:fillRect/>
          </a:stretch>
        </p:blipFill>
        <p:spPr>
          <a:xfrm>
            <a:off x="411122" y="306705"/>
            <a:ext cx="1590675" cy="1123950"/>
          </a:xfrm>
          <a:prstGeom prst="rect">
            <a:avLst/>
          </a:prstGeom>
        </p:spPr>
      </p:pic>
      <p:sp>
        <p:nvSpPr>
          <p:cNvPr id="5" name="TextBox 4">
            <a:extLst>
              <a:ext uri="{FF2B5EF4-FFF2-40B4-BE49-F238E27FC236}">
                <a16:creationId xmlns="" xmlns:a16="http://schemas.microsoft.com/office/drawing/2014/main" id="{82C219B1-F4E8-47F1-ACFC-D4997C4F2CF3}"/>
              </a:ext>
            </a:extLst>
          </p:cNvPr>
          <p:cNvSpPr txBox="1"/>
          <p:nvPr/>
        </p:nvSpPr>
        <p:spPr>
          <a:xfrm>
            <a:off x="673295" y="1392253"/>
            <a:ext cx="9028278" cy="1569660"/>
          </a:xfrm>
          <a:prstGeom prst="rect">
            <a:avLst/>
          </a:prstGeom>
          <a:noFill/>
        </p:spPr>
        <p:txBody>
          <a:bodyPr wrap="square" rtlCol="0">
            <a:spAutoFit/>
          </a:bodyPr>
          <a:lstStyle/>
          <a:p>
            <a:pPr>
              <a:spcBef>
                <a:spcPts val="600"/>
              </a:spcBef>
            </a:pPr>
            <a:r>
              <a:rPr lang="en-GB" sz="4800" dirty="0" smtClean="0">
                <a:solidFill>
                  <a:schemeClr val="bg2">
                    <a:lumMod val="25000"/>
                  </a:schemeClr>
                </a:solidFill>
                <a:latin typeface="Arial"/>
                <a:cs typeface="Arial"/>
              </a:rPr>
              <a:t>Health and wellbeing in the workplace</a:t>
            </a:r>
            <a:endParaRPr lang="en-GB" sz="4800" dirty="0">
              <a:solidFill>
                <a:schemeClr val="bg2">
                  <a:lumMod val="25000"/>
                </a:schemeClr>
              </a:solidFill>
              <a:latin typeface="Arial"/>
              <a:cs typeface="Arial"/>
            </a:endParaRPr>
          </a:p>
        </p:txBody>
      </p:sp>
      <p:sp>
        <p:nvSpPr>
          <p:cNvPr id="7" name="TextBox 6">
            <a:extLst>
              <a:ext uri="{FF2B5EF4-FFF2-40B4-BE49-F238E27FC236}">
                <a16:creationId xmlns="" xmlns:a16="http://schemas.microsoft.com/office/drawing/2014/main" id="{1C8A00F1-2803-4A73-9563-6553EF45129F}"/>
              </a:ext>
            </a:extLst>
          </p:cNvPr>
          <p:cNvSpPr txBox="1"/>
          <p:nvPr/>
        </p:nvSpPr>
        <p:spPr>
          <a:xfrm>
            <a:off x="703900" y="3105798"/>
            <a:ext cx="10629441" cy="523220"/>
          </a:xfrm>
          <a:prstGeom prst="rect">
            <a:avLst/>
          </a:prstGeom>
          <a:noFill/>
        </p:spPr>
        <p:txBody>
          <a:bodyPr wrap="square" rtlCol="0">
            <a:spAutoFit/>
          </a:bodyPr>
          <a:lstStyle/>
          <a:p>
            <a:pPr>
              <a:spcBef>
                <a:spcPts val="600"/>
              </a:spcBef>
              <a:spcAft>
                <a:spcPts val="600"/>
              </a:spcAft>
            </a:pPr>
            <a:r>
              <a:rPr lang="en-GB" sz="2800" b="1" dirty="0" smtClean="0">
                <a:solidFill>
                  <a:srgbClr val="3C3C3B"/>
                </a:solidFill>
                <a:latin typeface="Arial" panose="020B0604020202020204" pitchFamily="34" charset="0"/>
                <a:cs typeface="Arial" panose="020B0604020202020204" pitchFamily="34" charset="0"/>
              </a:rPr>
              <a:t>Rachel Suff, Senior Employment Relations Adviser</a:t>
            </a:r>
            <a:endParaRPr lang="en-GB" sz="2800" b="1" dirty="0">
              <a:solidFill>
                <a:srgbClr val="3C3C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1267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6858000"/>
          </a:xfrm>
          <a:prstGeom prst="rect">
            <a:avLst/>
          </a:prstGeom>
        </p:spPr>
      </p:pic>
      <p:sp>
        <p:nvSpPr>
          <p:cNvPr id="3" name="TextBox 2"/>
          <p:cNvSpPr txBox="1"/>
          <p:nvPr/>
        </p:nvSpPr>
        <p:spPr>
          <a:xfrm>
            <a:off x="1425835" y="779951"/>
            <a:ext cx="1910032" cy="134449"/>
          </a:xfrm>
          <a:prstGeom prst="rect">
            <a:avLst/>
          </a:prstGeom>
          <a:noFill/>
        </p:spPr>
        <p:txBody>
          <a:bodyPr wrap="square" rtlCol="0">
            <a:spAutoFit/>
          </a:bodyPr>
          <a:lstStyle/>
          <a:p>
            <a:endParaRPr lang="en-US" dirty="0">
              <a:solidFill>
                <a:schemeClr val="bg1"/>
              </a:solidFill>
            </a:endParaRPr>
          </a:p>
        </p:txBody>
      </p:sp>
      <p:sp>
        <p:nvSpPr>
          <p:cNvPr id="4" name="Rounded Rectangle 3"/>
          <p:cNvSpPr/>
          <p:nvPr/>
        </p:nvSpPr>
        <p:spPr>
          <a:xfrm>
            <a:off x="0" y="246201"/>
            <a:ext cx="9253350" cy="1955132"/>
          </a:xfrm>
          <a:prstGeom prst="roundRect">
            <a:avLst/>
          </a:prstGeom>
          <a:solidFill>
            <a:schemeClr val="bg1">
              <a:lumMod val="75000"/>
            </a:schemeClr>
          </a:solidFill>
          <a:ln>
            <a:solidFill>
              <a:srgbClr val="A991B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solidFill>
                  <a:srgbClr val="520D5D"/>
                </a:solidFill>
                <a:latin typeface="Arial"/>
                <a:cs typeface="Arial"/>
              </a:rPr>
              <a:t>Good people management is key to effective wellbeing support – but much more investment </a:t>
            </a:r>
          </a:p>
          <a:p>
            <a:r>
              <a:rPr lang="en-US" sz="3200" dirty="0" smtClean="0">
                <a:solidFill>
                  <a:srgbClr val="520D5D"/>
                </a:solidFill>
                <a:latin typeface="Arial"/>
                <a:cs typeface="Arial"/>
              </a:rPr>
              <a:t>is needed</a:t>
            </a:r>
            <a:endParaRPr lang="en-US" sz="3200" dirty="0">
              <a:solidFill>
                <a:srgbClr val="520D5D"/>
              </a:solidFill>
            </a:endParaRPr>
          </a:p>
        </p:txBody>
      </p:sp>
    </p:spTree>
    <p:extLst>
      <p:ext uri="{BB962C8B-B14F-4D97-AF65-F5344CB8AC3E}">
        <p14:creationId xmlns:p14="http://schemas.microsoft.com/office/powerpoint/2010/main" val="10311441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926211002"/>
              </p:ext>
            </p:extLst>
          </p:nvPr>
        </p:nvGraphicFramePr>
        <p:xfrm>
          <a:off x="7230199" y="2089667"/>
          <a:ext cx="4383179" cy="442517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057574" y="444500"/>
            <a:ext cx="5134426" cy="1846659"/>
          </a:xfrm>
          <a:prstGeom prst="rect">
            <a:avLst/>
          </a:prstGeom>
        </p:spPr>
        <p:txBody>
          <a:bodyPr wrap="square">
            <a:spAutoFit/>
          </a:bodyPr>
          <a:lstStyle/>
          <a:p>
            <a:r>
              <a:rPr lang="en-US" sz="2400" b="1" i="1" dirty="0">
                <a:solidFill>
                  <a:srgbClr val="520D5D"/>
                </a:solidFill>
                <a:latin typeface="Arial"/>
                <a:cs typeface="Arial"/>
              </a:rPr>
              <a:t>Since the onset of </a:t>
            </a:r>
            <a:r>
              <a:rPr lang="en-US" sz="2400" b="1" i="1" dirty="0" smtClean="0">
                <a:solidFill>
                  <a:srgbClr val="520D5D"/>
                </a:solidFill>
                <a:latin typeface="Arial"/>
                <a:cs typeface="Arial"/>
              </a:rPr>
              <a:t>COVID-</a:t>
            </a:r>
            <a:r>
              <a:rPr lang="en-US" sz="2400" b="1" i="1" dirty="0">
                <a:solidFill>
                  <a:srgbClr val="520D5D"/>
                </a:solidFill>
                <a:latin typeface="Arial"/>
                <a:cs typeface="Arial"/>
              </a:rPr>
              <a:t>19 has your employer/line manager checked on your health and wellbeing</a:t>
            </a:r>
            <a:r>
              <a:rPr lang="en-US" sz="2400" b="1" i="1" dirty="0" smtClean="0">
                <a:solidFill>
                  <a:srgbClr val="520D5D"/>
                </a:solidFill>
                <a:latin typeface="Arial"/>
                <a:cs typeface="Arial"/>
              </a:rPr>
              <a:t>?</a:t>
            </a:r>
          </a:p>
          <a:p>
            <a:endParaRPr lang="en-US" i="1" dirty="0">
              <a:solidFill>
                <a:srgbClr val="520D5D"/>
              </a:solidFill>
              <a:latin typeface="Arial"/>
              <a:cs typeface="Arial"/>
            </a:endParaRPr>
          </a:p>
        </p:txBody>
      </p:sp>
      <p:sp>
        <p:nvSpPr>
          <p:cNvPr id="4" name="TextBox 3"/>
          <p:cNvSpPr txBox="1"/>
          <p:nvPr/>
        </p:nvSpPr>
        <p:spPr>
          <a:xfrm>
            <a:off x="2435791" y="0"/>
            <a:ext cx="4025334" cy="646331"/>
          </a:xfrm>
          <a:prstGeom prst="rect">
            <a:avLst/>
          </a:prstGeom>
          <a:noFill/>
        </p:spPr>
        <p:txBody>
          <a:bodyPr wrap="square" rtlCol="0">
            <a:spAutoFit/>
          </a:bodyPr>
          <a:lstStyle/>
          <a:p>
            <a:r>
              <a:rPr lang="en-US" dirty="0" smtClean="0">
                <a:solidFill>
                  <a:srgbClr val="520D5D"/>
                </a:solidFill>
                <a:latin typeface="Arial"/>
                <a:cs typeface="Arial"/>
              </a:rPr>
              <a:t>CIPD/</a:t>
            </a:r>
            <a:r>
              <a:rPr lang="en-US" dirty="0" err="1" smtClean="0">
                <a:solidFill>
                  <a:srgbClr val="520D5D"/>
                </a:solidFill>
                <a:latin typeface="Arial"/>
                <a:cs typeface="Arial"/>
              </a:rPr>
              <a:t>Simplyhealth</a:t>
            </a:r>
            <a:r>
              <a:rPr lang="en-US" dirty="0" smtClean="0">
                <a:solidFill>
                  <a:srgbClr val="520D5D"/>
                </a:solidFill>
                <a:latin typeface="Arial"/>
                <a:cs typeface="Arial"/>
              </a:rPr>
              <a:t> </a:t>
            </a:r>
            <a:r>
              <a:rPr lang="en-US" i="1" dirty="0" smtClean="0">
                <a:solidFill>
                  <a:srgbClr val="520D5D"/>
                </a:solidFill>
                <a:latin typeface="Arial"/>
                <a:cs typeface="Arial"/>
              </a:rPr>
              <a:t>Health and Wellbeing at Work</a:t>
            </a:r>
            <a:r>
              <a:rPr lang="en-US" dirty="0" smtClean="0">
                <a:solidFill>
                  <a:srgbClr val="520D5D"/>
                </a:solidFill>
                <a:latin typeface="Arial"/>
                <a:cs typeface="Arial"/>
              </a:rPr>
              <a:t> survey report 2021</a:t>
            </a:r>
            <a:endParaRPr lang="en-US" dirty="0">
              <a:solidFill>
                <a:srgbClr val="520D5D"/>
              </a:solidFill>
              <a:latin typeface="Arial"/>
              <a:cs typeface="Arial"/>
            </a:endParaRPr>
          </a:p>
        </p:txBody>
      </p:sp>
      <p:pic>
        <p:nvPicPr>
          <p:cNvPr id="6" name="Picture 5"/>
          <p:cNvPicPr>
            <a:picLocks noChangeAspect="1"/>
          </p:cNvPicPr>
          <p:nvPr/>
        </p:nvPicPr>
        <p:blipFill>
          <a:blip r:embed="rId4"/>
          <a:stretch>
            <a:fillRect/>
          </a:stretch>
        </p:blipFill>
        <p:spPr>
          <a:xfrm>
            <a:off x="675457" y="934907"/>
            <a:ext cx="5389830" cy="5706879"/>
          </a:xfrm>
          <a:prstGeom prst="rect">
            <a:avLst/>
          </a:prstGeom>
        </p:spPr>
      </p:pic>
    </p:spTree>
    <p:extLst>
      <p:ext uri="{BB962C8B-B14F-4D97-AF65-F5344CB8AC3E}">
        <p14:creationId xmlns:p14="http://schemas.microsoft.com/office/powerpoint/2010/main" val="38037449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1"/>
            <a:ext cx="11091057" cy="1664314"/>
          </a:xfrm>
        </p:spPr>
        <p:txBody>
          <a:bodyPr/>
          <a:lstStyle/>
          <a:p>
            <a:r>
              <a:rPr lang="en-US" dirty="0" smtClean="0"/>
              <a:t>The pandemic has made employee health and wellbeing a priority in the boardroom…</a:t>
            </a:r>
            <a:endParaRPr lang="en-US" dirty="0"/>
          </a:p>
        </p:txBody>
      </p:sp>
      <p:pic>
        <p:nvPicPr>
          <p:cNvPr id="4" name="Picture 3"/>
          <p:cNvPicPr>
            <a:picLocks noChangeAspect="1"/>
          </p:cNvPicPr>
          <p:nvPr/>
        </p:nvPicPr>
        <p:blipFill>
          <a:blip r:embed="rId2"/>
          <a:stretch>
            <a:fillRect/>
          </a:stretch>
        </p:blipFill>
        <p:spPr>
          <a:xfrm>
            <a:off x="0" y="2108200"/>
            <a:ext cx="12192000" cy="2641600"/>
          </a:xfrm>
          <a:prstGeom prst="rect">
            <a:avLst/>
          </a:prstGeom>
        </p:spPr>
      </p:pic>
      <p:sp>
        <p:nvSpPr>
          <p:cNvPr id="5" name="TextBox 4"/>
          <p:cNvSpPr txBox="1"/>
          <p:nvPr/>
        </p:nvSpPr>
        <p:spPr>
          <a:xfrm>
            <a:off x="5759310" y="5298120"/>
            <a:ext cx="5624967" cy="707886"/>
          </a:xfrm>
          <a:prstGeom prst="rect">
            <a:avLst/>
          </a:prstGeom>
          <a:noFill/>
        </p:spPr>
        <p:txBody>
          <a:bodyPr wrap="square" rtlCol="0">
            <a:spAutoFit/>
          </a:bodyPr>
          <a:lstStyle/>
          <a:p>
            <a:r>
              <a:rPr lang="en-US" sz="4000" dirty="0" smtClean="0">
                <a:solidFill>
                  <a:srgbClr val="520D5D"/>
                </a:solidFill>
                <a:latin typeface="Arial"/>
                <a:cs typeface="Arial"/>
              </a:rPr>
              <a:t>…let’s keep it that way!</a:t>
            </a:r>
            <a:endParaRPr lang="en-US" sz="4000" dirty="0">
              <a:solidFill>
                <a:srgbClr val="520D5D"/>
              </a:solidFill>
              <a:latin typeface="Arial"/>
              <a:cs typeface="Arial"/>
            </a:endParaRPr>
          </a:p>
        </p:txBody>
      </p:sp>
    </p:spTree>
    <p:extLst>
      <p:ext uri="{BB962C8B-B14F-4D97-AF65-F5344CB8AC3E}">
        <p14:creationId xmlns:p14="http://schemas.microsoft.com/office/powerpoint/2010/main" val="2588048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013" y="1038191"/>
            <a:ext cx="2895600" cy="4102100"/>
          </a:xfrm>
          <a:prstGeom prst="rect">
            <a:avLst/>
          </a:prstGeom>
        </p:spPr>
      </p:pic>
      <p:sp>
        <p:nvSpPr>
          <p:cNvPr id="3" name="TextBox 2"/>
          <p:cNvSpPr txBox="1"/>
          <p:nvPr/>
        </p:nvSpPr>
        <p:spPr>
          <a:xfrm>
            <a:off x="6364012" y="2334929"/>
            <a:ext cx="3740928" cy="2492990"/>
          </a:xfrm>
          <a:prstGeom prst="rect">
            <a:avLst/>
          </a:prstGeom>
          <a:noFill/>
        </p:spPr>
        <p:txBody>
          <a:bodyPr wrap="none" rtlCol="0">
            <a:spAutoFit/>
          </a:bodyPr>
          <a:lstStyle/>
          <a:p>
            <a:r>
              <a:rPr lang="en-US" sz="6000" b="1" dirty="0" smtClean="0">
                <a:solidFill>
                  <a:srgbClr val="FF6600"/>
                </a:solidFill>
              </a:rPr>
              <a:t>Thank you</a:t>
            </a:r>
          </a:p>
          <a:p>
            <a:endParaRPr lang="en-US" sz="4800" dirty="0"/>
          </a:p>
          <a:p>
            <a:r>
              <a:rPr lang="en-US" sz="4800" dirty="0" smtClean="0"/>
              <a:t>     </a:t>
            </a:r>
            <a:r>
              <a:rPr lang="en-US" sz="4800" b="1" dirty="0" smtClean="0">
                <a:solidFill>
                  <a:srgbClr val="FF6600"/>
                </a:solidFill>
              </a:rPr>
              <a:t>Questions?</a:t>
            </a:r>
            <a:r>
              <a:rPr lang="en-US" sz="4800" dirty="0" smtClean="0"/>
              <a:t> </a:t>
            </a:r>
            <a:endParaRPr lang="en-US" sz="4800" dirty="0"/>
          </a:p>
        </p:txBody>
      </p:sp>
      <p:sp>
        <p:nvSpPr>
          <p:cNvPr id="4" name="TextBox 3"/>
          <p:cNvSpPr txBox="1"/>
          <p:nvPr/>
        </p:nvSpPr>
        <p:spPr>
          <a:xfrm>
            <a:off x="1499612" y="5232428"/>
            <a:ext cx="3913971" cy="646331"/>
          </a:xfrm>
          <a:prstGeom prst="rect">
            <a:avLst/>
          </a:prstGeom>
          <a:noFill/>
        </p:spPr>
        <p:txBody>
          <a:bodyPr wrap="square" rtlCol="0">
            <a:spAutoFit/>
          </a:bodyPr>
          <a:lstStyle/>
          <a:p>
            <a:r>
              <a:rPr lang="en-US" i="1" dirty="0" err="1">
                <a:solidFill>
                  <a:srgbClr val="520D5D"/>
                </a:solidFill>
                <a:latin typeface="Arial"/>
                <a:cs typeface="Arial"/>
              </a:rPr>
              <a:t>www.cipd.co.uk</a:t>
            </a:r>
            <a:r>
              <a:rPr lang="en-US" i="1" dirty="0">
                <a:solidFill>
                  <a:srgbClr val="520D5D"/>
                </a:solidFill>
                <a:latin typeface="Arial"/>
                <a:cs typeface="Arial"/>
              </a:rPr>
              <a:t>/</a:t>
            </a:r>
            <a:r>
              <a:rPr lang="en-US" i="1" dirty="0" err="1">
                <a:solidFill>
                  <a:srgbClr val="520D5D"/>
                </a:solidFill>
                <a:latin typeface="Arial"/>
                <a:cs typeface="Arial"/>
              </a:rPr>
              <a:t>healthandwellbeing</a:t>
            </a:r>
            <a:endParaRPr lang="en-US" i="1" dirty="0">
              <a:solidFill>
                <a:srgbClr val="520D5D"/>
              </a:solidFill>
            </a:endParaRPr>
          </a:p>
          <a:p>
            <a:endParaRPr lang="en-US" dirty="0"/>
          </a:p>
        </p:txBody>
      </p:sp>
    </p:spTree>
    <p:extLst>
      <p:ext uri="{BB962C8B-B14F-4D97-AF65-F5344CB8AC3E}">
        <p14:creationId xmlns:p14="http://schemas.microsoft.com/office/powerpoint/2010/main" val="20253903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10;&#10;Description automatically generated">
            <a:extLst>
              <a:ext uri="{FF2B5EF4-FFF2-40B4-BE49-F238E27FC236}">
                <a16:creationId xmlns="" xmlns:a16="http://schemas.microsoft.com/office/drawing/2014/main" id="{0C1C1356-21D3-49A6-8002-74A912023B5E}"/>
              </a:ext>
            </a:extLst>
          </p:cNvPr>
          <p:cNvPicPr>
            <a:picLocks noChangeAspect="1"/>
          </p:cNvPicPr>
          <p:nvPr/>
        </p:nvPicPr>
        <p:blipFill>
          <a:blip r:embed="rId3"/>
          <a:stretch>
            <a:fillRect/>
          </a:stretch>
        </p:blipFill>
        <p:spPr>
          <a:xfrm>
            <a:off x="-4969" y="-9717"/>
            <a:ext cx="12193655" cy="6893999"/>
          </a:xfrm>
          <a:prstGeom prst="rect">
            <a:avLst/>
          </a:prstGeom>
        </p:spPr>
      </p:pic>
      <p:sp>
        <p:nvSpPr>
          <p:cNvPr id="4" name="Title 1">
            <a:extLst>
              <a:ext uri="{FF2B5EF4-FFF2-40B4-BE49-F238E27FC236}">
                <a16:creationId xmlns="" xmlns:a16="http://schemas.microsoft.com/office/drawing/2014/main" id="{5E024F3A-99BD-43DF-87F7-840A9D249591}"/>
              </a:ext>
            </a:extLst>
          </p:cNvPr>
          <p:cNvSpPr txBox="1">
            <a:spLocks/>
          </p:cNvSpPr>
          <p:nvPr/>
        </p:nvSpPr>
        <p:spPr>
          <a:xfrm>
            <a:off x="353997" y="260229"/>
            <a:ext cx="4970441" cy="2969840"/>
          </a:xfrm>
          <a:prstGeom prst="rect">
            <a:avLst/>
          </a:prstGeom>
        </p:spPr>
        <p:txBody>
          <a:bodyPr lIns="91440" tIns="45720" rIns="91440" bIns="45720" anchor="t"/>
          <a:lst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a:lstStyle>
          <a:p>
            <a:r>
              <a:rPr lang="en-US" b="1">
                <a:solidFill>
                  <a:srgbClr val="3C3C3B"/>
                </a:solidFill>
                <a:latin typeface="Arial"/>
                <a:cs typeface="Arial"/>
              </a:rPr>
              <a:t>A worldwide community </a:t>
            </a:r>
            <a:br>
              <a:rPr lang="en-US" b="1">
                <a:solidFill>
                  <a:srgbClr val="3C3C3B"/>
                </a:solidFill>
                <a:latin typeface="Arial"/>
                <a:cs typeface="Arial"/>
              </a:rPr>
            </a:br>
            <a:r>
              <a:rPr lang="en-US" b="1">
                <a:solidFill>
                  <a:srgbClr val="3C3C3B"/>
                </a:solidFill>
                <a:latin typeface="Arial"/>
                <a:cs typeface="Arial"/>
              </a:rPr>
              <a:t>of people professionals</a:t>
            </a:r>
          </a:p>
        </p:txBody>
      </p:sp>
      <p:pic>
        <p:nvPicPr>
          <p:cNvPr id="9" name="Picture 8" descr="A picture containing text, clipart, ax&#10;&#10;Description automatically generated">
            <a:extLst>
              <a:ext uri="{FF2B5EF4-FFF2-40B4-BE49-F238E27FC236}">
                <a16:creationId xmlns="" xmlns:a16="http://schemas.microsoft.com/office/drawing/2014/main" id="{8195F02B-9D12-4847-90F8-66BD93D38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65" y="6361011"/>
            <a:ext cx="970445" cy="328950"/>
          </a:xfrm>
          <a:prstGeom prst="rect">
            <a:avLst/>
          </a:prstGeom>
        </p:spPr>
      </p:pic>
    </p:spTree>
    <p:extLst>
      <p:ext uri="{BB962C8B-B14F-4D97-AF65-F5344CB8AC3E}">
        <p14:creationId xmlns:p14="http://schemas.microsoft.com/office/powerpoint/2010/main" val="42903417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ardrop 27">
            <a:extLst>
              <a:ext uri="{FF2B5EF4-FFF2-40B4-BE49-F238E27FC236}">
                <a16:creationId xmlns:a16="http://schemas.microsoft.com/office/drawing/2014/main" xmlns="" id="{44C8BA2B-0013-45CE-80E9-80E9865C7F21}"/>
              </a:ext>
            </a:extLst>
          </p:cNvPr>
          <p:cNvSpPr/>
          <p:nvPr/>
        </p:nvSpPr>
        <p:spPr>
          <a:xfrm rot="16200000">
            <a:off x="3226448" y="1210380"/>
            <a:ext cx="1384157" cy="1370827"/>
          </a:xfrm>
          <a:prstGeom prst="teardrop">
            <a:avLst/>
          </a:prstGeom>
          <a:solidFill>
            <a:srgbClr val="E9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ardrop 7">
            <a:extLst>
              <a:ext uri="{FF2B5EF4-FFF2-40B4-BE49-F238E27FC236}">
                <a16:creationId xmlns:a16="http://schemas.microsoft.com/office/drawing/2014/main" xmlns="" id="{3FD5D700-EA4B-4FF6-A94C-6C27998A6372}"/>
              </a:ext>
            </a:extLst>
          </p:cNvPr>
          <p:cNvSpPr/>
          <p:nvPr/>
        </p:nvSpPr>
        <p:spPr>
          <a:xfrm rot="7920000">
            <a:off x="7772678" y="3687138"/>
            <a:ext cx="1384157" cy="1370827"/>
          </a:xfrm>
          <a:prstGeom prst="teardrop">
            <a:avLst/>
          </a:prstGeom>
          <a:solidFill>
            <a:srgbClr val="E9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xmlns="" id="{72C6121E-3691-4427-853A-B006DA235926}"/>
              </a:ext>
            </a:extLst>
          </p:cNvPr>
          <p:cNvSpPr txBox="1">
            <a:spLocks/>
          </p:cNvSpPr>
          <p:nvPr/>
        </p:nvSpPr>
        <p:spPr>
          <a:xfrm>
            <a:off x="526531" y="184714"/>
            <a:ext cx="11792919" cy="123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a:solidFill>
                  <a:srgbClr val="58595B"/>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3C3C3B"/>
                </a:solidFill>
                <a:effectLst/>
                <a:uLnTx/>
                <a:uFillTx/>
                <a:latin typeface="Arial" panose="020B0604020202020204" pitchFamily="34" charset="0"/>
                <a:ea typeface="+mj-ea"/>
                <a:cs typeface="Arial" panose="020B0604020202020204" pitchFamily="34" charset="0"/>
              </a:rPr>
              <a:t>The CIPD</a:t>
            </a:r>
          </a:p>
        </p:txBody>
      </p:sp>
      <p:grpSp>
        <p:nvGrpSpPr>
          <p:cNvPr id="9" name="Group 8">
            <a:extLst>
              <a:ext uri="{FF2B5EF4-FFF2-40B4-BE49-F238E27FC236}">
                <a16:creationId xmlns:a16="http://schemas.microsoft.com/office/drawing/2014/main" xmlns="" id="{B8FB4370-CB41-47C1-9504-BC0D4528634C}"/>
              </a:ext>
            </a:extLst>
          </p:cNvPr>
          <p:cNvGrpSpPr/>
          <p:nvPr/>
        </p:nvGrpSpPr>
        <p:grpSpPr>
          <a:xfrm>
            <a:off x="6182824" y="1174250"/>
            <a:ext cx="2874507" cy="2888352"/>
            <a:chOff x="6139692" y="1716902"/>
            <a:chExt cx="2874507" cy="2888352"/>
          </a:xfrm>
        </p:grpSpPr>
        <p:sp>
          <p:nvSpPr>
            <p:cNvPr id="19" name="Teardrop 18">
              <a:extLst>
                <a:ext uri="{FF2B5EF4-FFF2-40B4-BE49-F238E27FC236}">
                  <a16:creationId xmlns:a16="http://schemas.microsoft.com/office/drawing/2014/main" xmlns="" id="{5DCBE0F1-E137-4277-B9D8-E2CDD35A508F}"/>
                </a:ext>
              </a:extLst>
            </p:cNvPr>
            <p:cNvSpPr/>
            <p:nvPr/>
          </p:nvSpPr>
          <p:spPr>
            <a:xfrm rot="16200000">
              <a:off x="6132770" y="1723824"/>
              <a:ext cx="2888352" cy="2874507"/>
            </a:xfrm>
            <a:prstGeom prst="teardrop">
              <a:avLst/>
            </a:prstGeom>
            <a:solidFill>
              <a:srgbClr val="B0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C3C3B"/>
                </a:solidFill>
              </a:endParaRPr>
            </a:p>
          </p:txBody>
        </p:sp>
        <p:sp>
          <p:nvSpPr>
            <p:cNvPr id="15" name="Rectangle: Rounded Corners 9">
              <a:extLst>
                <a:ext uri="{FF2B5EF4-FFF2-40B4-BE49-F238E27FC236}">
                  <a16:creationId xmlns:a16="http://schemas.microsoft.com/office/drawing/2014/main" xmlns="" id="{17995694-F855-4710-97FE-D6EF7F50CD02}"/>
                </a:ext>
              </a:extLst>
            </p:cNvPr>
            <p:cNvSpPr txBox="1"/>
            <p:nvPr/>
          </p:nvSpPr>
          <p:spPr>
            <a:xfrm>
              <a:off x="6584148" y="2127711"/>
              <a:ext cx="1882079" cy="2076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solidFill>
                    <a:srgbClr val="3C3C3B"/>
                  </a:solidFill>
                  <a:latin typeface="Arial"/>
                  <a:cs typeface="Arial"/>
                </a:rPr>
                <a:t>Offices in the </a:t>
              </a:r>
              <a:r>
                <a:rPr lang="en-GB" sz="2400" b="1" kern="1200" dirty="0">
                  <a:solidFill>
                    <a:srgbClr val="3C3C3B"/>
                  </a:solidFill>
                  <a:latin typeface="Arial"/>
                  <a:cs typeface="Arial"/>
                </a:rPr>
                <a:t>UK</a:t>
              </a:r>
              <a:r>
                <a:rPr lang="en-GB" sz="2400" kern="1200" dirty="0">
                  <a:solidFill>
                    <a:srgbClr val="3C3C3B"/>
                  </a:solidFill>
                  <a:latin typeface="Arial"/>
                  <a:cs typeface="Arial"/>
                </a:rPr>
                <a:t>, </a:t>
              </a:r>
              <a:r>
                <a:rPr lang="en-GB" sz="2400" b="1" kern="1200" dirty="0">
                  <a:solidFill>
                    <a:srgbClr val="3C3C3B"/>
                  </a:solidFill>
                  <a:latin typeface="Arial"/>
                  <a:cs typeface="Arial"/>
                </a:rPr>
                <a:t>Ireland</a:t>
              </a:r>
              <a:r>
                <a:rPr lang="en-GB" sz="2400" kern="1200" dirty="0">
                  <a:solidFill>
                    <a:srgbClr val="3C3C3B"/>
                  </a:solidFill>
                  <a:latin typeface="Arial"/>
                  <a:cs typeface="Arial"/>
                </a:rPr>
                <a:t>, </a:t>
              </a:r>
              <a:r>
                <a:rPr lang="en-GB" sz="2400" b="1" kern="1200" dirty="0">
                  <a:solidFill>
                    <a:srgbClr val="3C3C3B"/>
                  </a:solidFill>
                  <a:latin typeface="Arial"/>
                  <a:cs typeface="Arial"/>
                </a:rPr>
                <a:t>Middle East</a:t>
              </a:r>
              <a:r>
                <a:rPr lang="en-GB" sz="2400" kern="1200" dirty="0">
                  <a:solidFill>
                    <a:srgbClr val="3C3C3B"/>
                  </a:solidFill>
                  <a:latin typeface="Arial"/>
                  <a:cs typeface="Arial"/>
                </a:rPr>
                <a:t> and </a:t>
              </a:r>
              <a:r>
                <a:rPr lang="en-GB" sz="2400" b="1" kern="1200" dirty="0">
                  <a:solidFill>
                    <a:srgbClr val="3C3C3B"/>
                  </a:solidFill>
                  <a:latin typeface="Arial"/>
                  <a:cs typeface="Arial"/>
                </a:rPr>
                <a:t>Asia</a:t>
              </a:r>
            </a:p>
          </p:txBody>
        </p:sp>
      </p:grpSp>
      <p:grpSp>
        <p:nvGrpSpPr>
          <p:cNvPr id="10" name="Group 9">
            <a:extLst>
              <a:ext uri="{FF2B5EF4-FFF2-40B4-BE49-F238E27FC236}">
                <a16:creationId xmlns:a16="http://schemas.microsoft.com/office/drawing/2014/main" xmlns="" id="{FAE57580-44B3-4CD5-9C6F-EBF21049845A}"/>
              </a:ext>
            </a:extLst>
          </p:cNvPr>
          <p:cNvGrpSpPr/>
          <p:nvPr/>
        </p:nvGrpSpPr>
        <p:grpSpPr>
          <a:xfrm>
            <a:off x="8947089" y="2690794"/>
            <a:ext cx="2893378" cy="2874507"/>
            <a:chOff x="8947089" y="1723824"/>
            <a:chExt cx="2893378" cy="2874507"/>
          </a:xfrm>
        </p:grpSpPr>
        <p:sp>
          <p:nvSpPr>
            <p:cNvPr id="22" name="Teardrop 21">
              <a:extLst>
                <a:ext uri="{FF2B5EF4-FFF2-40B4-BE49-F238E27FC236}">
                  <a16:creationId xmlns:a16="http://schemas.microsoft.com/office/drawing/2014/main" xmlns="" id="{C2F9294F-D252-49E1-86C2-786DA9F0D091}"/>
                </a:ext>
              </a:extLst>
            </p:cNvPr>
            <p:cNvSpPr/>
            <p:nvPr/>
          </p:nvSpPr>
          <p:spPr>
            <a:xfrm>
              <a:off x="8947089" y="1723824"/>
              <a:ext cx="2888352" cy="2874507"/>
            </a:xfrm>
            <a:prstGeom prst="teardrop">
              <a:avLst/>
            </a:prstGeom>
            <a:solidFill>
              <a:srgbClr val="B0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C3C3B"/>
                </a:solidFill>
              </a:endParaRPr>
            </a:p>
          </p:txBody>
        </p:sp>
        <p:sp>
          <p:nvSpPr>
            <p:cNvPr id="13" name="Rectangle: Rounded Corners 11">
              <a:extLst>
                <a:ext uri="{FF2B5EF4-FFF2-40B4-BE49-F238E27FC236}">
                  <a16:creationId xmlns:a16="http://schemas.microsoft.com/office/drawing/2014/main" xmlns="" id="{93D8006B-AAB9-4091-BBFC-13AE9A57DE93}"/>
                </a:ext>
              </a:extLst>
            </p:cNvPr>
            <p:cNvSpPr txBox="1"/>
            <p:nvPr/>
          </p:nvSpPr>
          <p:spPr>
            <a:xfrm>
              <a:off x="9007043" y="2347673"/>
              <a:ext cx="2833424" cy="2239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ctr" defTabSz="1066800">
                <a:lnSpc>
                  <a:spcPct val="90000"/>
                </a:lnSpc>
                <a:spcBef>
                  <a:spcPct val="0"/>
                </a:spcBef>
                <a:spcAft>
                  <a:spcPct val="35000"/>
                </a:spcAft>
              </a:pPr>
              <a:r>
                <a:rPr lang="en-GB" sz="2400" kern="1200" dirty="0">
                  <a:solidFill>
                    <a:srgbClr val="3C3C3B"/>
                  </a:solidFill>
                  <a:latin typeface="Arial"/>
                  <a:cs typeface="Arial"/>
                </a:rPr>
                <a:t>All committed </a:t>
              </a:r>
              <a:r>
                <a:rPr lang="en-GB" sz="2400" dirty="0">
                  <a:solidFill>
                    <a:srgbClr val="3C3C3B"/>
                  </a:solidFill>
                  <a:latin typeface="Arial"/>
                  <a:cs typeface="Arial"/>
                </a:rPr>
                <a:t/>
              </a:r>
              <a:br>
                <a:rPr lang="en-GB" sz="2400" dirty="0">
                  <a:solidFill>
                    <a:srgbClr val="3C3C3B"/>
                  </a:solidFill>
                  <a:latin typeface="Arial"/>
                  <a:cs typeface="Arial"/>
                </a:rPr>
              </a:br>
              <a:r>
                <a:rPr lang="en-GB" sz="2400" kern="1200" dirty="0">
                  <a:solidFill>
                    <a:srgbClr val="3C3C3B"/>
                  </a:solidFill>
                  <a:latin typeface="Arial"/>
                  <a:cs typeface="Arial"/>
                </a:rPr>
                <a:t>to </a:t>
              </a:r>
              <a:r>
                <a:rPr lang="en-GB" sz="2400" b="1" kern="1200" dirty="0">
                  <a:solidFill>
                    <a:srgbClr val="3C3C3B"/>
                  </a:solidFill>
                  <a:latin typeface="Arial"/>
                  <a:cs typeface="Arial"/>
                </a:rPr>
                <a:t>championing better work and </a:t>
              </a:r>
              <a:r>
                <a:rPr lang="en-GB" sz="2400" b="1" dirty="0">
                  <a:solidFill>
                    <a:srgbClr val="3C3C3B"/>
                  </a:solidFill>
                  <a:latin typeface="Arial"/>
                  <a:cs typeface="Arial"/>
                </a:rPr>
                <a:t/>
              </a:r>
              <a:br>
                <a:rPr lang="en-GB" sz="2400" b="1" dirty="0">
                  <a:solidFill>
                    <a:srgbClr val="3C3C3B"/>
                  </a:solidFill>
                  <a:latin typeface="Arial"/>
                  <a:cs typeface="Arial"/>
                </a:rPr>
              </a:br>
              <a:r>
                <a:rPr lang="en-GB" sz="2400" b="1" kern="1200" dirty="0">
                  <a:solidFill>
                    <a:srgbClr val="3C3C3B"/>
                  </a:solidFill>
                  <a:latin typeface="Arial"/>
                  <a:cs typeface="Arial"/>
                </a:rPr>
                <a:t>working lives</a:t>
              </a:r>
            </a:p>
          </p:txBody>
        </p:sp>
      </p:grpSp>
      <p:grpSp>
        <p:nvGrpSpPr>
          <p:cNvPr id="6" name="Group 5">
            <a:extLst>
              <a:ext uri="{FF2B5EF4-FFF2-40B4-BE49-F238E27FC236}">
                <a16:creationId xmlns:a16="http://schemas.microsoft.com/office/drawing/2014/main" xmlns="" id="{285474B0-FDDD-44CC-859F-9F664AE26735}"/>
              </a:ext>
            </a:extLst>
          </p:cNvPr>
          <p:cNvGrpSpPr/>
          <p:nvPr/>
        </p:nvGrpSpPr>
        <p:grpSpPr>
          <a:xfrm>
            <a:off x="3581461" y="2805814"/>
            <a:ext cx="2888352" cy="2874507"/>
            <a:chOff x="3308291" y="1723824"/>
            <a:chExt cx="2888352" cy="2874507"/>
          </a:xfrm>
        </p:grpSpPr>
        <p:sp>
          <p:nvSpPr>
            <p:cNvPr id="18" name="Teardrop 17">
              <a:extLst>
                <a:ext uri="{FF2B5EF4-FFF2-40B4-BE49-F238E27FC236}">
                  <a16:creationId xmlns:a16="http://schemas.microsoft.com/office/drawing/2014/main" xmlns="" id="{E3896774-D61B-4111-BC19-CC394B183DBA}"/>
                </a:ext>
              </a:extLst>
            </p:cNvPr>
            <p:cNvSpPr/>
            <p:nvPr/>
          </p:nvSpPr>
          <p:spPr>
            <a:xfrm rot="10800000">
              <a:off x="3308291" y="1723824"/>
              <a:ext cx="2888352" cy="2874507"/>
            </a:xfrm>
            <a:prstGeom prst="teardrop">
              <a:avLst/>
            </a:prstGeom>
            <a:solidFill>
              <a:srgbClr val="B0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C3C3B"/>
                </a:solidFill>
              </a:endParaRPr>
            </a:p>
          </p:txBody>
        </p:sp>
        <p:sp>
          <p:nvSpPr>
            <p:cNvPr id="17" name="Rectangle: Rounded Corners 7">
              <a:extLst>
                <a:ext uri="{FF2B5EF4-FFF2-40B4-BE49-F238E27FC236}">
                  <a16:creationId xmlns:a16="http://schemas.microsoft.com/office/drawing/2014/main" xmlns="" id="{74961B9A-6EC9-41EC-B9E7-529AFE649C85}"/>
                </a:ext>
              </a:extLst>
            </p:cNvPr>
            <p:cNvSpPr txBox="1"/>
            <p:nvPr/>
          </p:nvSpPr>
          <p:spPr>
            <a:xfrm>
              <a:off x="3317378" y="2138496"/>
              <a:ext cx="2832443" cy="2332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algn="ctr" defTabSz="933450">
                <a:spcBef>
                  <a:spcPct val="0"/>
                </a:spcBef>
              </a:pPr>
              <a:r>
                <a:rPr lang="en-GB" sz="2400" b="1" kern="1200" dirty="0">
                  <a:solidFill>
                    <a:srgbClr val="3C3C3B"/>
                  </a:solidFill>
                  <a:latin typeface="Arial"/>
                  <a:cs typeface="Arial"/>
                </a:rPr>
                <a:t>157,430</a:t>
              </a:r>
              <a:r>
                <a:rPr lang="en-GB" sz="2400" kern="1200" dirty="0">
                  <a:solidFill>
                    <a:srgbClr val="3C3C3B"/>
                  </a:solidFill>
                  <a:latin typeface="Arial"/>
                  <a:cs typeface="Arial"/>
                </a:rPr>
                <a:t> </a:t>
              </a:r>
              <a:r>
                <a:rPr lang="en-GB" sz="2400" kern="1200" dirty="0">
                  <a:solidFill>
                    <a:srgbClr val="3C3C3B"/>
                  </a:solidFill>
                  <a:latin typeface="Arial" panose="020B0604020202020204" pitchFamily="34" charset="0"/>
                  <a:cs typeface="Arial" panose="020B0604020202020204" pitchFamily="34" charset="0"/>
                </a:rPr>
                <a:t/>
              </a:r>
              <a:br>
                <a:rPr lang="en-GB" sz="2400" kern="1200" dirty="0">
                  <a:solidFill>
                    <a:srgbClr val="3C3C3B"/>
                  </a:solidFill>
                  <a:latin typeface="Arial" panose="020B0604020202020204" pitchFamily="34" charset="0"/>
                  <a:cs typeface="Arial" panose="020B0604020202020204" pitchFamily="34" charset="0"/>
                </a:rPr>
              </a:br>
              <a:r>
                <a:rPr lang="en-GB" sz="2400" b="1" kern="1200" dirty="0">
                  <a:solidFill>
                    <a:srgbClr val="3C3C3B"/>
                  </a:solidFill>
                  <a:latin typeface="Arial"/>
                  <a:cs typeface="Arial"/>
                </a:rPr>
                <a:t>members </a:t>
              </a:r>
              <a:r>
                <a:rPr lang="en-GB" sz="2400" kern="1200" dirty="0">
                  <a:solidFill>
                    <a:srgbClr val="3C3C3B"/>
                  </a:solidFill>
                  <a:latin typeface="Arial"/>
                  <a:cs typeface="Arial"/>
                </a:rPr>
                <a:t>worldwide </a:t>
              </a:r>
              <a:r>
                <a:rPr lang="en-GB" sz="2400" dirty="0">
                  <a:solidFill>
                    <a:srgbClr val="3C3C3B"/>
                  </a:solidFill>
                  <a:latin typeface="Arial"/>
                  <a:cs typeface="Arial"/>
                </a:rPr>
                <a:t>and </a:t>
              </a:r>
              <a:r>
                <a:rPr lang="en-GB" sz="2400" b="1" dirty="0">
                  <a:solidFill>
                    <a:srgbClr val="3C3C3B"/>
                  </a:solidFill>
                  <a:latin typeface="Arial"/>
                  <a:cs typeface="Arial"/>
                </a:rPr>
                <a:t>5,000</a:t>
              </a:r>
              <a:r>
                <a:rPr lang="en-GB" sz="2400" b="1" kern="1200" dirty="0">
                  <a:solidFill>
                    <a:srgbClr val="3C3C3B"/>
                  </a:solidFill>
                  <a:latin typeface="Arial"/>
                  <a:cs typeface="Arial"/>
                </a:rPr>
                <a:t>+</a:t>
              </a:r>
              <a:r>
                <a:rPr lang="en-GB" sz="2000" b="1" kern="1200" dirty="0">
                  <a:solidFill>
                    <a:srgbClr val="3C3C3B"/>
                  </a:solidFill>
                  <a:latin typeface="Arial"/>
                  <a:cs typeface="Arial"/>
                </a:rPr>
                <a:t> </a:t>
              </a:r>
              <a:r>
                <a:rPr lang="en-GB" sz="2400" b="1" kern="1200" dirty="0">
                  <a:solidFill>
                    <a:srgbClr val="3C3C3B"/>
                  </a:solidFill>
                  <a:latin typeface="Arial"/>
                  <a:cs typeface="Arial"/>
                </a:rPr>
                <a:t>volunteers</a:t>
              </a:r>
              <a:r>
                <a:rPr lang="en-GB" sz="2400" kern="1200" dirty="0">
                  <a:solidFill>
                    <a:srgbClr val="3C3C3B"/>
                  </a:solidFill>
                  <a:latin typeface="Arial"/>
                  <a:cs typeface="Arial"/>
                </a:rPr>
                <a:t> and associates</a:t>
              </a:r>
              <a:endParaRPr lang="en-US" dirty="0">
                <a:solidFill>
                  <a:srgbClr val="3C3C3B"/>
                </a:solidFill>
                <a:cs typeface="Calibri"/>
              </a:endParaRPr>
            </a:p>
          </p:txBody>
        </p:sp>
      </p:grpSp>
      <p:grpSp>
        <p:nvGrpSpPr>
          <p:cNvPr id="2" name="Group 1">
            <a:extLst>
              <a:ext uri="{FF2B5EF4-FFF2-40B4-BE49-F238E27FC236}">
                <a16:creationId xmlns:a16="http://schemas.microsoft.com/office/drawing/2014/main" xmlns="" id="{0E35C5E1-5250-496A-AA1A-6E97C0E7523F}"/>
              </a:ext>
            </a:extLst>
          </p:cNvPr>
          <p:cNvGrpSpPr/>
          <p:nvPr/>
        </p:nvGrpSpPr>
        <p:grpSpPr>
          <a:xfrm>
            <a:off x="673422" y="1780591"/>
            <a:ext cx="2874507" cy="2888352"/>
            <a:chOff x="500894" y="1676262"/>
            <a:chExt cx="2874507" cy="2888352"/>
          </a:xfrm>
        </p:grpSpPr>
        <p:sp>
          <p:nvSpPr>
            <p:cNvPr id="4" name="Teardrop 3">
              <a:extLst>
                <a:ext uri="{FF2B5EF4-FFF2-40B4-BE49-F238E27FC236}">
                  <a16:creationId xmlns:a16="http://schemas.microsoft.com/office/drawing/2014/main" xmlns="" id="{B25FBA88-2811-4BEC-9AA1-029998B377DD}"/>
                </a:ext>
              </a:extLst>
            </p:cNvPr>
            <p:cNvSpPr/>
            <p:nvPr/>
          </p:nvSpPr>
          <p:spPr>
            <a:xfrm rot="16200000">
              <a:off x="493972" y="1683184"/>
              <a:ext cx="2888352" cy="2874507"/>
            </a:xfrm>
            <a:prstGeom prst="teardrop">
              <a:avLst/>
            </a:prstGeom>
            <a:solidFill>
              <a:srgbClr val="B0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C3C3B"/>
                </a:solidFill>
              </a:endParaRPr>
            </a:p>
          </p:txBody>
        </p:sp>
        <p:sp>
          <p:nvSpPr>
            <p:cNvPr id="3" name="TextBox 2">
              <a:extLst>
                <a:ext uri="{FF2B5EF4-FFF2-40B4-BE49-F238E27FC236}">
                  <a16:creationId xmlns:a16="http://schemas.microsoft.com/office/drawing/2014/main" xmlns="" id="{A946A858-9195-453B-AFA4-B6220ED8FBF8}"/>
                </a:ext>
              </a:extLst>
            </p:cNvPr>
            <p:cNvSpPr txBox="1"/>
            <p:nvPr/>
          </p:nvSpPr>
          <p:spPr>
            <a:xfrm>
              <a:off x="749412" y="2331376"/>
              <a:ext cx="228921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rgbClr val="3C3C3B"/>
                  </a:solidFill>
                  <a:latin typeface="Arial"/>
                </a:rPr>
                <a:t>A partner and </a:t>
              </a:r>
              <a:br>
                <a:rPr lang="en-GB" sz="2400" b="1" dirty="0">
                  <a:solidFill>
                    <a:srgbClr val="3C3C3B"/>
                  </a:solidFill>
                  <a:latin typeface="Arial"/>
                </a:rPr>
              </a:br>
              <a:r>
                <a:rPr lang="en-GB" sz="2400" b="1" dirty="0">
                  <a:solidFill>
                    <a:srgbClr val="3C3C3B"/>
                  </a:solidFill>
                  <a:latin typeface="Arial"/>
                </a:rPr>
                <a:t>a voice</a:t>
              </a:r>
              <a:r>
                <a:rPr lang="en-GB" sz="2400" dirty="0">
                  <a:solidFill>
                    <a:srgbClr val="3C3C3B"/>
                  </a:solidFill>
                  <a:latin typeface="Arial"/>
                </a:rPr>
                <a:t> for </a:t>
              </a:r>
              <a:br>
                <a:rPr lang="en-GB" sz="2400" dirty="0">
                  <a:solidFill>
                    <a:srgbClr val="3C3C3B"/>
                  </a:solidFill>
                  <a:latin typeface="Arial"/>
                </a:rPr>
              </a:br>
              <a:r>
                <a:rPr lang="en-GB" sz="2400" dirty="0">
                  <a:solidFill>
                    <a:srgbClr val="3C3C3B"/>
                  </a:solidFill>
                  <a:latin typeface="Arial"/>
                </a:rPr>
                <a:t>people </a:t>
              </a:r>
              <a:br>
                <a:rPr lang="en-GB" sz="2400" dirty="0">
                  <a:solidFill>
                    <a:srgbClr val="3C3C3B"/>
                  </a:solidFill>
                  <a:latin typeface="Arial"/>
                </a:rPr>
              </a:br>
              <a:r>
                <a:rPr lang="en-GB" sz="2400" dirty="0">
                  <a:solidFill>
                    <a:srgbClr val="3C3C3B"/>
                  </a:solidFill>
                  <a:latin typeface="Arial"/>
                </a:rPr>
                <a:t>professionals</a:t>
              </a:r>
              <a:endParaRPr lang="en-GB" sz="2800" dirty="0">
                <a:solidFill>
                  <a:srgbClr val="3C3C3B"/>
                </a:solidFill>
                <a:ea typeface="+mn-lt"/>
                <a:cs typeface="+mn-lt"/>
              </a:endParaRPr>
            </a:p>
            <a:p>
              <a:pPr algn="ctr"/>
              <a:endParaRPr lang="en-GB" sz="2400" dirty="0">
                <a:solidFill>
                  <a:srgbClr val="3C3C3B"/>
                </a:solidFill>
                <a:latin typeface="Arial"/>
                <a:cs typeface="Arial"/>
              </a:endParaRPr>
            </a:p>
          </p:txBody>
        </p:sp>
      </p:grpSp>
      <p:sp>
        <p:nvSpPr>
          <p:cNvPr id="26" name="Teardrop 25">
            <a:extLst>
              <a:ext uri="{FF2B5EF4-FFF2-40B4-BE49-F238E27FC236}">
                <a16:creationId xmlns:a16="http://schemas.microsoft.com/office/drawing/2014/main" xmlns="" id="{562E4E68-F5D8-4406-989E-21DADECE0393}"/>
              </a:ext>
            </a:extLst>
          </p:cNvPr>
          <p:cNvSpPr/>
          <p:nvPr/>
        </p:nvSpPr>
        <p:spPr>
          <a:xfrm>
            <a:off x="9727999" y="1444270"/>
            <a:ext cx="1384157" cy="1370827"/>
          </a:xfrm>
          <a:prstGeom prst="teardrop">
            <a:avLst/>
          </a:prstGeom>
          <a:solidFill>
            <a:srgbClr val="E9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Teardrop 26">
            <a:extLst>
              <a:ext uri="{FF2B5EF4-FFF2-40B4-BE49-F238E27FC236}">
                <a16:creationId xmlns:a16="http://schemas.microsoft.com/office/drawing/2014/main" xmlns="" id="{F6CB05CE-4757-49A9-9085-575A075B82C9}"/>
              </a:ext>
            </a:extLst>
          </p:cNvPr>
          <p:cNvSpPr/>
          <p:nvPr/>
        </p:nvSpPr>
        <p:spPr>
          <a:xfrm rot="18840000">
            <a:off x="4092075" y="5556196"/>
            <a:ext cx="1384157" cy="1370827"/>
          </a:xfrm>
          <a:prstGeom prst="teardrop">
            <a:avLst/>
          </a:prstGeom>
          <a:solidFill>
            <a:srgbClr val="E9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827915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89" y="1"/>
            <a:ext cx="10842911" cy="1231200"/>
          </a:xfrm>
        </p:spPr>
        <p:txBody>
          <a:bodyPr>
            <a:normAutofit/>
          </a:bodyPr>
          <a:lstStyle/>
          <a:p>
            <a:r>
              <a:rPr lang="en-US" sz="4000" dirty="0">
                <a:latin typeface="Arial"/>
                <a:cs typeface="Arial"/>
              </a:rPr>
              <a:t>Welcome and today’s session</a:t>
            </a:r>
            <a:endParaRPr lang="en-US" sz="4000" dirty="0"/>
          </a:p>
        </p:txBody>
      </p:sp>
      <p:sp>
        <p:nvSpPr>
          <p:cNvPr id="3" name="TextBox 2"/>
          <p:cNvSpPr txBox="1"/>
          <p:nvPr/>
        </p:nvSpPr>
        <p:spPr>
          <a:xfrm>
            <a:off x="540083" y="1489123"/>
            <a:ext cx="7167042" cy="4801314"/>
          </a:xfrm>
          <a:prstGeom prst="rect">
            <a:avLst/>
          </a:prstGeom>
          <a:noFill/>
        </p:spPr>
        <p:txBody>
          <a:bodyPr wrap="square" rtlCol="0">
            <a:spAutoFit/>
          </a:bodyPr>
          <a:lstStyle/>
          <a:p>
            <a:pPr marL="342900" indent="-342900">
              <a:buFont typeface="Arial"/>
              <a:buChar char="•"/>
            </a:pPr>
            <a:r>
              <a:rPr lang="en-US" sz="2400" dirty="0">
                <a:solidFill>
                  <a:srgbClr val="520D5D"/>
                </a:solidFill>
                <a:latin typeface="Arial"/>
                <a:cs typeface="Arial"/>
              </a:rPr>
              <a:t>Are we fostering healthy workplaces for health and wellbeing, supported by good people management practices?</a:t>
            </a:r>
          </a:p>
          <a:p>
            <a:endParaRPr lang="en-US" sz="2400" dirty="0">
              <a:solidFill>
                <a:srgbClr val="520D5D"/>
              </a:solidFill>
              <a:latin typeface="Arial"/>
              <a:cs typeface="Arial"/>
            </a:endParaRPr>
          </a:p>
          <a:p>
            <a:pPr marL="342900" indent="-342900">
              <a:buFont typeface="Arial"/>
              <a:buChar char="•"/>
            </a:pPr>
            <a:r>
              <a:rPr lang="en-US" sz="2400" dirty="0">
                <a:solidFill>
                  <a:srgbClr val="520D5D"/>
                </a:solidFill>
                <a:latin typeface="Arial"/>
                <a:cs typeface="Arial"/>
              </a:rPr>
              <a:t>What impact has the pandemic had on people’s health and wellbeing, and employer practices?</a:t>
            </a:r>
          </a:p>
          <a:p>
            <a:endParaRPr lang="en-GB" sz="2400" dirty="0">
              <a:solidFill>
                <a:srgbClr val="520D5D"/>
              </a:solidFill>
              <a:latin typeface="Arial"/>
              <a:cs typeface="Arial"/>
            </a:endParaRPr>
          </a:p>
          <a:p>
            <a:pPr marL="342900" indent="-342900">
              <a:buFont typeface="Arial"/>
              <a:buChar char="•"/>
            </a:pPr>
            <a:r>
              <a:rPr lang="en-US" sz="2400" dirty="0">
                <a:solidFill>
                  <a:srgbClr val="520D5D"/>
                </a:solidFill>
                <a:latin typeface="Arial"/>
                <a:cs typeface="Arial"/>
              </a:rPr>
              <a:t>What are the main challenges for people’s wellbeing and what action is needed?</a:t>
            </a:r>
          </a:p>
          <a:p>
            <a:pPr marL="342900" indent="-342900">
              <a:buFont typeface="Arial"/>
              <a:buChar char="•"/>
            </a:pPr>
            <a:endParaRPr lang="en-US" sz="2400" dirty="0">
              <a:solidFill>
                <a:srgbClr val="520D5D"/>
              </a:solidFill>
              <a:latin typeface="Arial"/>
              <a:cs typeface="Arial"/>
            </a:endParaRPr>
          </a:p>
          <a:p>
            <a:pPr marL="342900" indent="-342900">
              <a:buFont typeface="Arial"/>
              <a:buChar char="•"/>
            </a:pPr>
            <a:r>
              <a:rPr lang="en-US" sz="2400" dirty="0">
                <a:solidFill>
                  <a:srgbClr val="520D5D"/>
                </a:solidFill>
                <a:latin typeface="Arial"/>
                <a:cs typeface="Arial"/>
              </a:rPr>
              <a:t>What role do line managers play in supporting good wellbeing, and how are </a:t>
            </a:r>
            <a:r>
              <a:rPr lang="en-US" sz="2400" b="1" dirty="0">
                <a:solidFill>
                  <a:srgbClr val="520D5D"/>
                </a:solidFill>
                <a:latin typeface="Arial"/>
                <a:cs typeface="Arial"/>
              </a:rPr>
              <a:t>they</a:t>
            </a:r>
            <a:r>
              <a:rPr lang="en-US" sz="2400" dirty="0">
                <a:solidFill>
                  <a:srgbClr val="520D5D"/>
                </a:solidFill>
                <a:latin typeface="Arial"/>
                <a:cs typeface="Arial"/>
              </a:rPr>
              <a:t> supported?</a:t>
            </a:r>
          </a:p>
          <a:p>
            <a:endParaRPr lang="en-US" dirty="0"/>
          </a:p>
        </p:txBody>
      </p:sp>
      <p:pic>
        <p:nvPicPr>
          <p:cNvPr id="4" name="Picture 3"/>
          <p:cNvPicPr>
            <a:picLocks noChangeAspect="1"/>
          </p:cNvPicPr>
          <p:nvPr/>
        </p:nvPicPr>
        <p:blipFill>
          <a:blip r:embed="rId2"/>
          <a:stretch>
            <a:fillRect/>
          </a:stretch>
        </p:blipFill>
        <p:spPr>
          <a:xfrm>
            <a:off x="8550226" y="1533704"/>
            <a:ext cx="2895600" cy="4102100"/>
          </a:xfrm>
          <a:prstGeom prst="rect">
            <a:avLst/>
          </a:prstGeom>
        </p:spPr>
      </p:pic>
      <p:sp>
        <p:nvSpPr>
          <p:cNvPr id="5" name="TextBox 4"/>
          <p:cNvSpPr txBox="1"/>
          <p:nvPr/>
        </p:nvSpPr>
        <p:spPr>
          <a:xfrm>
            <a:off x="7926077" y="6131687"/>
            <a:ext cx="3843527" cy="646331"/>
          </a:xfrm>
          <a:prstGeom prst="rect">
            <a:avLst/>
          </a:prstGeom>
          <a:noFill/>
        </p:spPr>
        <p:txBody>
          <a:bodyPr wrap="square" rtlCol="0">
            <a:spAutoFit/>
          </a:bodyPr>
          <a:lstStyle/>
          <a:p>
            <a:r>
              <a:rPr lang="en-US" dirty="0" err="1">
                <a:solidFill>
                  <a:srgbClr val="520D5D"/>
                </a:solidFill>
                <a:latin typeface="Arial"/>
                <a:cs typeface="Arial"/>
              </a:rPr>
              <a:t>www.cipd.co.uk</a:t>
            </a:r>
            <a:r>
              <a:rPr lang="en-US" dirty="0">
                <a:solidFill>
                  <a:srgbClr val="520D5D"/>
                </a:solidFill>
                <a:latin typeface="Arial"/>
                <a:cs typeface="Arial"/>
              </a:rPr>
              <a:t>/</a:t>
            </a:r>
            <a:r>
              <a:rPr lang="en-US" dirty="0" err="1">
                <a:solidFill>
                  <a:srgbClr val="520D5D"/>
                </a:solidFill>
                <a:latin typeface="Arial"/>
                <a:cs typeface="Arial"/>
              </a:rPr>
              <a:t>healthandwellbeing</a:t>
            </a:r>
            <a:endParaRPr lang="en-US" dirty="0">
              <a:solidFill>
                <a:srgbClr val="520D5D"/>
              </a:solidFill>
            </a:endParaRPr>
          </a:p>
          <a:p>
            <a:endParaRPr lang="en-US" dirty="0"/>
          </a:p>
        </p:txBody>
      </p:sp>
    </p:spTree>
    <p:extLst>
      <p:ext uri="{BB962C8B-B14F-4D97-AF65-F5344CB8AC3E}">
        <p14:creationId xmlns:p14="http://schemas.microsoft.com/office/powerpoint/2010/main" val="2371735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36" y="145992"/>
            <a:ext cx="10421363" cy="1430727"/>
          </a:xfrm>
        </p:spPr>
        <p:txBody>
          <a:bodyPr>
            <a:normAutofit/>
          </a:bodyPr>
          <a:lstStyle/>
          <a:p>
            <a:r>
              <a:rPr lang="en-US" sz="4000" dirty="0" smtClean="0"/>
              <a:t>Most employers take a holistic </a:t>
            </a:r>
            <a:br>
              <a:rPr lang="en-US" sz="4000" dirty="0" smtClean="0"/>
            </a:br>
            <a:r>
              <a:rPr lang="en-US" sz="4000" dirty="0" smtClean="0"/>
              <a:t>approach to wellbeing</a:t>
            </a:r>
            <a:endParaRPr lang="en-US" sz="4000" dirty="0"/>
          </a:p>
        </p:txBody>
      </p:sp>
      <p:sp>
        <p:nvSpPr>
          <p:cNvPr id="3" name="Rectangle 2"/>
          <p:cNvSpPr/>
          <p:nvPr/>
        </p:nvSpPr>
        <p:spPr>
          <a:xfrm>
            <a:off x="980666" y="1781109"/>
            <a:ext cx="8163334" cy="4154983"/>
          </a:xfrm>
          <a:prstGeom prst="rect">
            <a:avLst/>
          </a:prstGeom>
        </p:spPr>
        <p:txBody>
          <a:bodyPr wrap="square">
            <a:spAutoFit/>
          </a:bodyPr>
          <a:lstStyle/>
          <a:p>
            <a:r>
              <a:rPr lang="en-US" sz="2400" b="1" dirty="0">
                <a:solidFill>
                  <a:srgbClr val="520D5D"/>
                </a:solidFill>
                <a:latin typeface="Arial"/>
                <a:cs typeface="Arial"/>
              </a:rPr>
              <a:t>Employers’ focus on the key domains </a:t>
            </a:r>
            <a:endParaRPr lang="en-US" sz="2400" b="1" dirty="0" smtClean="0">
              <a:solidFill>
                <a:srgbClr val="520D5D"/>
              </a:solidFill>
              <a:latin typeface="Arial"/>
              <a:cs typeface="Arial"/>
            </a:endParaRPr>
          </a:p>
          <a:p>
            <a:r>
              <a:rPr lang="en-US" sz="2400" b="1" dirty="0" smtClean="0">
                <a:solidFill>
                  <a:srgbClr val="520D5D"/>
                </a:solidFill>
                <a:latin typeface="Arial"/>
                <a:cs typeface="Arial"/>
              </a:rPr>
              <a:t>of </a:t>
            </a:r>
            <a:r>
              <a:rPr lang="en-US" sz="2400" b="1" dirty="0">
                <a:solidFill>
                  <a:srgbClr val="520D5D"/>
                </a:solidFill>
                <a:latin typeface="Arial"/>
                <a:cs typeface="Arial"/>
              </a:rPr>
              <a:t>wellbeing</a:t>
            </a:r>
            <a:r>
              <a:rPr lang="en-US" sz="2400" b="1" dirty="0" smtClean="0">
                <a:solidFill>
                  <a:srgbClr val="520D5D"/>
                </a:solidFill>
                <a:latin typeface="Arial"/>
                <a:cs typeface="Arial"/>
              </a:rPr>
              <a:t>:</a:t>
            </a:r>
          </a:p>
          <a:p>
            <a:endParaRPr lang="en-US" sz="2400" b="1" dirty="0">
              <a:solidFill>
                <a:srgbClr val="520D5D"/>
              </a:solidFill>
              <a:latin typeface="Arial"/>
              <a:cs typeface="Arial"/>
            </a:endParaRPr>
          </a:p>
          <a:p>
            <a:pPr marL="457200" indent="-457200">
              <a:buFont typeface="Arial"/>
              <a:buChar char="•"/>
            </a:pPr>
            <a:r>
              <a:rPr lang="en-US" sz="2400" dirty="0">
                <a:solidFill>
                  <a:srgbClr val="520D5D"/>
                </a:solidFill>
                <a:latin typeface="Arial"/>
                <a:cs typeface="Arial"/>
              </a:rPr>
              <a:t>Good mental health – 90%</a:t>
            </a:r>
          </a:p>
          <a:p>
            <a:pPr marL="457200" indent="-457200">
              <a:buFont typeface="Arial"/>
              <a:buChar char="•"/>
            </a:pPr>
            <a:r>
              <a:rPr lang="en-US" sz="2400" dirty="0">
                <a:solidFill>
                  <a:srgbClr val="520D5D"/>
                </a:solidFill>
                <a:latin typeface="Arial"/>
                <a:cs typeface="Arial"/>
              </a:rPr>
              <a:t>Good work – 74%</a:t>
            </a:r>
          </a:p>
          <a:p>
            <a:pPr marL="457200" indent="-457200">
              <a:buFont typeface="Arial"/>
              <a:buChar char="•"/>
            </a:pPr>
            <a:r>
              <a:rPr lang="en-US" sz="2400" dirty="0">
                <a:solidFill>
                  <a:srgbClr val="520D5D"/>
                </a:solidFill>
                <a:latin typeface="Arial"/>
                <a:cs typeface="Arial"/>
              </a:rPr>
              <a:t>Collective/social relationships – 73%</a:t>
            </a:r>
          </a:p>
          <a:p>
            <a:pPr marL="457200" indent="-457200">
              <a:buFont typeface="Arial"/>
              <a:buChar char="•"/>
            </a:pPr>
            <a:r>
              <a:rPr lang="en-US" sz="2400" dirty="0">
                <a:solidFill>
                  <a:srgbClr val="520D5D"/>
                </a:solidFill>
                <a:latin typeface="Arial"/>
                <a:cs typeface="Arial"/>
              </a:rPr>
              <a:t>Values/principles – 73%</a:t>
            </a:r>
          </a:p>
          <a:p>
            <a:pPr marL="457200" indent="-457200">
              <a:buFont typeface="Arial"/>
              <a:buChar char="•"/>
            </a:pPr>
            <a:r>
              <a:rPr lang="en-US" sz="2400" dirty="0">
                <a:solidFill>
                  <a:srgbClr val="520D5D"/>
                </a:solidFill>
                <a:latin typeface="Arial"/>
                <a:cs typeface="Arial"/>
              </a:rPr>
              <a:t>Good physical health – 72%</a:t>
            </a:r>
          </a:p>
          <a:p>
            <a:pPr marL="457200" indent="-457200">
              <a:buFont typeface="Arial"/>
              <a:buChar char="•"/>
            </a:pPr>
            <a:r>
              <a:rPr lang="en-US" sz="2400" dirty="0">
                <a:solidFill>
                  <a:srgbClr val="520D5D"/>
                </a:solidFill>
                <a:latin typeface="Arial"/>
                <a:cs typeface="Arial"/>
              </a:rPr>
              <a:t>Personal growth – 61%</a:t>
            </a:r>
          </a:p>
          <a:p>
            <a:pPr marL="457200" indent="-457200">
              <a:buFont typeface="Arial"/>
              <a:buChar char="•"/>
            </a:pPr>
            <a:r>
              <a:rPr lang="en-US" sz="2400" dirty="0">
                <a:solidFill>
                  <a:srgbClr val="520D5D"/>
                </a:solidFill>
                <a:latin typeface="Arial"/>
                <a:cs typeface="Arial"/>
              </a:rPr>
              <a:t>Good lifestyle choices – 57%</a:t>
            </a:r>
          </a:p>
          <a:p>
            <a:pPr marL="457200" indent="-457200">
              <a:buFont typeface="Arial"/>
              <a:buChar char="•"/>
            </a:pPr>
            <a:r>
              <a:rPr lang="en-US" sz="2400" dirty="0">
                <a:solidFill>
                  <a:srgbClr val="520D5D"/>
                </a:solidFill>
                <a:latin typeface="Arial"/>
                <a:cs typeface="Arial"/>
              </a:rPr>
              <a:t>Financial wellbeing – 41%</a:t>
            </a:r>
          </a:p>
        </p:txBody>
      </p:sp>
      <p:pic>
        <p:nvPicPr>
          <p:cNvPr id="4" name="Picture 3" descr="A picture containing drawing&#10;&#10;Description automatically generated">
            <a:extLst>
              <a:ext uri="{FF2B5EF4-FFF2-40B4-BE49-F238E27FC236}">
                <a16:creationId xmlns:a16="http://schemas.microsoft.com/office/drawing/2014/main" xmlns="" id="{65929A07-5948-4B65-9CDE-43F8F3096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626" y="215400"/>
            <a:ext cx="1438658" cy="1359951"/>
          </a:xfrm>
          <a:prstGeom prst="rect">
            <a:avLst/>
          </a:prstGeom>
        </p:spPr>
      </p:pic>
      <p:pic>
        <p:nvPicPr>
          <p:cNvPr id="5" name="Picture 4"/>
          <p:cNvPicPr>
            <a:picLocks noChangeAspect="1"/>
          </p:cNvPicPr>
          <p:nvPr/>
        </p:nvPicPr>
        <p:blipFill>
          <a:blip r:embed="rId3"/>
          <a:stretch>
            <a:fillRect/>
          </a:stretch>
        </p:blipFill>
        <p:spPr>
          <a:xfrm>
            <a:off x="7007455" y="2665501"/>
            <a:ext cx="4787900" cy="3314700"/>
          </a:xfrm>
          <a:prstGeom prst="rect">
            <a:avLst/>
          </a:prstGeom>
        </p:spPr>
      </p:pic>
    </p:spTree>
    <p:extLst>
      <p:ext uri="{BB962C8B-B14F-4D97-AF65-F5344CB8AC3E}">
        <p14:creationId xmlns:p14="http://schemas.microsoft.com/office/powerpoint/2010/main" val="3219176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21" y="3649175"/>
            <a:ext cx="6609070" cy="3208825"/>
          </a:xfrm>
          <a:prstGeom prst="rect">
            <a:avLst/>
          </a:prstGeom>
        </p:spPr>
      </p:pic>
      <p:sp>
        <p:nvSpPr>
          <p:cNvPr id="4" name="TextBox 3"/>
          <p:cNvSpPr txBox="1"/>
          <p:nvPr/>
        </p:nvSpPr>
        <p:spPr>
          <a:xfrm>
            <a:off x="1342908" y="1416128"/>
            <a:ext cx="9735858" cy="1200328"/>
          </a:xfrm>
          <a:prstGeom prst="rect">
            <a:avLst/>
          </a:prstGeom>
          <a:noFill/>
        </p:spPr>
        <p:txBody>
          <a:bodyPr wrap="square" rtlCol="0">
            <a:spAutoFit/>
          </a:bodyPr>
          <a:lstStyle/>
          <a:p>
            <a:r>
              <a:rPr lang="en-US" sz="2400" i="1" dirty="0" smtClean="0">
                <a:solidFill>
                  <a:srgbClr val="520D5D"/>
                </a:solidFill>
                <a:latin typeface="Arial"/>
                <a:cs typeface="Arial"/>
              </a:rPr>
              <a:t>Over two-fifths (42%) of HR professionals are ‘extremely concerned’ about the impact of the pandemic on people’s mental health and a </a:t>
            </a:r>
            <a:r>
              <a:rPr lang="en-US" sz="2400" i="1" dirty="0">
                <a:solidFill>
                  <a:srgbClr val="520D5D"/>
                </a:solidFill>
                <a:latin typeface="Arial"/>
                <a:cs typeface="Arial"/>
              </a:rPr>
              <a:t>further two-fifths (40%) </a:t>
            </a:r>
            <a:r>
              <a:rPr lang="en-US" sz="2400" i="1" dirty="0" smtClean="0">
                <a:solidFill>
                  <a:srgbClr val="520D5D"/>
                </a:solidFill>
                <a:latin typeface="Arial"/>
                <a:cs typeface="Arial"/>
              </a:rPr>
              <a:t>are ‘moderately concerned’…</a:t>
            </a:r>
          </a:p>
        </p:txBody>
      </p:sp>
      <p:sp>
        <p:nvSpPr>
          <p:cNvPr id="5" name="TextBox 4"/>
          <p:cNvSpPr txBox="1"/>
          <p:nvPr/>
        </p:nvSpPr>
        <p:spPr>
          <a:xfrm>
            <a:off x="2203513" y="2812374"/>
            <a:ext cx="8033636" cy="707886"/>
          </a:xfrm>
          <a:prstGeom prst="rect">
            <a:avLst/>
          </a:prstGeom>
          <a:noFill/>
        </p:spPr>
        <p:txBody>
          <a:bodyPr wrap="square" rtlCol="0">
            <a:spAutoFit/>
          </a:bodyPr>
          <a:lstStyle/>
          <a:p>
            <a:r>
              <a:rPr lang="en-US" sz="2000" b="1" dirty="0" smtClean="0">
                <a:solidFill>
                  <a:srgbClr val="520D5D"/>
                </a:solidFill>
                <a:latin typeface="Arial"/>
                <a:cs typeface="Arial"/>
              </a:rPr>
              <a:t>Employees: As a result of the COVID-19 lockdown, are the following better or worse off? </a:t>
            </a:r>
            <a:endParaRPr lang="en-US" sz="2000" b="1" dirty="0">
              <a:solidFill>
                <a:srgbClr val="520D5D"/>
              </a:solidFill>
              <a:latin typeface="Arial"/>
              <a:cs typeface="Arial"/>
            </a:endParaRPr>
          </a:p>
        </p:txBody>
      </p:sp>
      <p:sp>
        <p:nvSpPr>
          <p:cNvPr id="6" name="TextBox 5"/>
          <p:cNvSpPr txBox="1"/>
          <p:nvPr/>
        </p:nvSpPr>
        <p:spPr>
          <a:xfrm>
            <a:off x="2127000" y="351888"/>
            <a:ext cx="7299134" cy="707886"/>
          </a:xfrm>
          <a:prstGeom prst="rect">
            <a:avLst/>
          </a:prstGeom>
          <a:noFill/>
        </p:spPr>
        <p:txBody>
          <a:bodyPr wrap="square" rtlCol="0">
            <a:spAutoFit/>
          </a:bodyPr>
          <a:lstStyle/>
          <a:p>
            <a:r>
              <a:rPr lang="en-US" sz="4000" dirty="0" smtClean="0">
                <a:solidFill>
                  <a:srgbClr val="520D5D"/>
                </a:solidFill>
                <a:latin typeface="Arial"/>
                <a:cs typeface="Arial"/>
              </a:rPr>
              <a:t>COVID-19 and mental health</a:t>
            </a:r>
            <a:endParaRPr lang="en-US" sz="4000" dirty="0">
              <a:solidFill>
                <a:srgbClr val="520D5D"/>
              </a:solidFill>
              <a:latin typeface="Arial"/>
              <a:cs typeface="Arial"/>
            </a:endParaRPr>
          </a:p>
        </p:txBody>
      </p:sp>
      <p:pic>
        <p:nvPicPr>
          <p:cNvPr id="8" name="Picture 7" descr="A picture containing monitor, sitting, screen, table&#10;&#10;Description automatically generated">
            <a:extLst>
              <a:ext uri="{FF2B5EF4-FFF2-40B4-BE49-F238E27FC236}">
                <a16:creationId xmlns:a16="http://schemas.microsoft.com/office/drawing/2014/main" xmlns="" id="{AF62ACB2-E73D-4968-9F91-CCEA1E957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74" y="302270"/>
            <a:ext cx="1046778" cy="1046778"/>
          </a:xfrm>
          <a:prstGeom prst="rect">
            <a:avLst/>
          </a:prstGeom>
        </p:spPr>
      </p:pic>
    </p:spTree>
    <p:extLst>
      <p:ext uri="{BB962C8B-B14F-4D97-AF65-F5344CB8AC3E}">
        <p14:creationId xmlns:p14="http://schemas.microsoft.com/office/powerpoint/2010/main" val="20984257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633" y="1147837"/>
            <a:ext cx="9153060" cy="5485677"/>
          </a:xfrm>
          <a:prstGeom prst="rect">
            <a:avLst/>
          </a:prstGeom>
        </p:spPr>
      </p:pic>
      <p:sp>
        <p:nvSpPr>
          <p:cNvPr id="3" name="TextBox 2"/>
          <p:cNvSpPr txBox="1"/>
          <p:nvPr/>
        </p:nvSpPr>
        <p:spPr>
          <a:xfrm>
            <a:off x="535576" y="137694"/>
            <a:ext cx="11656424" cy="707886"/>
          </a:xfrm>
          <a:prstGeom prst="rect">
            <a:avLst/>
          </a:prstGeom>
          <a:noFill/>
        </p:spPr>
        <p:txBody>
          <a:bodyPr wrap="square" rtlCol="0">
            <a:spAutoFit/>
          </a:bodyPr>
          <a:lstStyle/>
          <a:p>
            <a:r>
              <a:rPr lang="en-US" sz="4000" dirty="0">
                <a:solidFill>
                  <a:srgbClr val="520D5D"/>
                </a:solidFill>
                <a:latin typeface="Arial"/>
                <a:cs typeface="Arial"/>
              </a:rPr>
              <a:t>COVID-</a:t>
            </a:r>
            <a:r>
              <a:rPr lang="en-US" sz="4000" dirty="0" smtClean="0">
                <a:solidFill>
                  <a:srgbClr val="520D5D"/>
                </a:solidFill>
                <a:latin typeface="Arial"/>
                <a:cs typeface="Arial"/>
              </a:rPr>
              <a:t>19: Supporting people’s health &amp; wellbeing</a:t>
            </a:r>
            <a:endParaRPr lang="en-US" sz="4000" dirty="0">
              <a:solidFill>
                <a:srgbClr val="520D5D"/>
              </a:solidFill>
              <a:latin typeface="Arial"/>
              <a:cs typeface="Arial"/>
            </a:endParaRPr>
          </a:p>
        </p:txBody>
      </p:sp>
    </p:spTree>
    <p:extLst>
      <p:ext uri="{BB962C8B-B14F-4D97-AF65-F5344CB8AC3E}">
        <p14:creationId xmlns:p14="http://schemas.microsoft.com/office/powerpoint/2010/main" val="2952987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6374" y="1983492"/>
            <a:ext cx="10597243" cy="4156930"/>
          </a:xfrm>
          <a:prstGeom prst="rect">
            <a:avLst/>
          </a:prstGeom>
        </p:spPr>
      </p:pic>
      <p:sp>
        <p:nvSpPr>
          <p:cNvPr id="3" name="TextBox 2"/>
          <p:cNvSpPr txBox="1"/>
          <p:nvPr/>
        </p:nvSpPr>
        <p:spPr>
          <a:xfrm>
            <a:off x="643204" y="296920"/>
            <a:ext cx="9547282" cy="1323439"/>
          </a:xfrm>
          <a:prstGeom prst="rect">
            <a:avLst/>
          </a:prstGeom>
          <a:noFill/>
        </p:spPr>
        <p:txBody>
          <a:bodyPr wrap="square" rtlCol="0">
            <a:spAutoFit/>
          </a:bodyPr>
          <a:lstStyle/>
          <a:p>
            <a:r>
              <a:rPr lang="en-US" sz="4000" dirty="0" smtClean="0">
                <a:solidFill>
                  <a:srgbClr val="520D5D"/>
                </a:solidFill>
                <a:latin typeface="Arial"/>
                <a:cs typeface="Arial"/>
              </a:rPr>
              <a:t>Managing the mental health risks arising </a:t>
            </a:r>
          </a:p>
          <a:p>
            <a:r>
              <a:rPr lang="en-US" sz="4000" dirty="0" smtClean="0">
                <a:solidFill>
                  <a:srgbClr val="520D5D"/>
                </a:solidFill>
                <a:latin typeface="Arial"/>
                <a:cs typeface="Arial"/>
              </a:rPr>
              <a:t>from COVID-19</a:t>
            </a:r>
            <a:endParaRPr lang="en-US" sz="4000" dirty="0">
              <a:solidFill>
                <a:srgbClr val="520D5D"/>
              </a:solidFill>
              <a:latin typeface="Arial"/>
              <a:cs typeface="Arial"/>
            </a:endParaRPr>
          </a:p>
        </p:txBody>
      </p:sp>
    </p:spTree>
    <p:extLst>
      <p:ext uri="{BB962C8B-B14F-4D97-AF65-F5344CB8AC3E}">
        <p14:creationId xmlns:p14="http://schemas.microsoft.com/office/powerpoint/2010/main" val="9881824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1634" y="1732026"/>
            <a:ext cx="10385563" cy="5276325"/>
          </a:xfrm>
          <a:prstGeom prst="rect">
            <a:avLst/>
          </a:prstGeom>
        </p:spPr>
      </p:pic>
      <p:sp>
        <p:nvSpPr>
          <p:cNvPr id="3" name="TextBox 2"/>
          <p:cNvSpPr txBox="1"/>
          <p:nvPr/>
        </p:nvSpPr>
        <p:spPr>
          <a:xfrm>
            <a:off x="791636" y="511361"/>
            <a:ext cx="10451128" cy="984885"/>
          </a:xfrm>
          <a:prstGeom prst="rect">
            <a:avLst/>
          </a:prstGeom>
          <a:noFill/>
        </p:spPr>
        <p:txBody>
          <a:bodyPr wrap="square" rtlCol="0">
            <a:spAutoFit/>
          </a:bodyPr>
          <a:lstStyle/>
          <a:p>
            <a:r>
              <a:rPr lang="en-US" sz="4000" dirty="0">
                <a:solidFill>
                  <a:srgbClr val="520D5D"/>
                </a:solidFill>
                <a:latin typeface="Arial"/>
                <a:cs typeface="Arial"/>
              </a:rPr>
              <a:t>What are the top causes of stress at work?</a:t>
            </a:r>
          </a:p>
          <a:p>
            <a:endParaRPr lang="en-US" dirty="0"/>
          </a:p>
        </p:txBody>
      </p:sp>
    </p:spTree>
    <p:extLst>
      <p:ext uri="{BB962C8B-B14F-4D97-AF65-F5344CB8AC3E}">
        <p14:creationId xmlns:p14="http://schemas.microsoft.com/office/powerpoint/2010/main" val="2657981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IPD WhitePlai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59197CE9A8C45A1FAF68A847A3CD6" ma:contentTypeVersion="1" ma:contentTypeDescription="Create a new document." ma:contentTypeScope="" ma:versionID="780e2b60fa495ae40af9fdb10f929f77">
  <xsd:schema xmlns:xsd="http://www.w3.org/2001/XMLSchema" xmlns:xs="http://www.w3.org/2001/XMLSchema" xmlns:p="http://schemas.microsoft.com/office/2006/metadata/properties" xmlns:ns1="http://schemas.microsoft.com/sharepoint/v3" targetNamespace="http://schemas.microsoft.com/office/2006/metadata/properties" ma:root="true" ma:fieldsID="18eccab7e06c40e5fe83bf06182e4b5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CD7FC-4E28-47BB-9285-C770616D7768}">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BB8C827-CB26-450E-848C-C62867C18426}">
  <ds:schemaRefs>
    <ds:schemaRef ds:uri="http://schemas.microsoft.com/sharepoint/v3/contenttype/forms"/>
  </ds:schemaRefs>
</ds:datastoreItem>
</file>

<file path=customXml/itemProps3.xml><?xml version="1.0" encoding="utf-8"?>
<ds:datastoreItem xmlns:ds="http://schemas.openxmlformats.org/officeDocument/2006/customXml" ds:itemID="{FECAD4EE-4BED-44A6-A2D4-43277F9CD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5950</TotalTime>
  <Words>829</Words>
  <Application>Microsoft Macintosh PowerPoint</Application>
  <PresentationFormat>Custom</PresentationFormat>
  <Paragraphs>77</Paragraphs>
  <Slides>13</Slides>
  <Notes>4</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CIPD WhiteDottedPattern</vt:lpstr>
      <vt:lpstr>CIPD PurpleDottedPattern</vt:lpstr>
      <vt:lpstr>CIPD SlateDottedPattern</vt:lpstr>
      <vt:lpstr>CIPD WhitePlain</vt:lpstr>
      <vt:lpstr>PowerPoint Presentation</vt:lpstr>
      <vt:lpstr>PowerPoint Presentation</vt:lpstr>
      <vt:lpstr>PowerPoint Presentation</vt:lpstr>
      <vt:lpstr>Welcome and today’s session</vt:lpstr>
      <vt:lpstr>Most employers take a holistic  approach to wellbeing</vt:lpstr>
      <vt:lpstr>PowerPoint Presentation</vt:lpstr>
      <vt:lpstr>PowerPoint Presentation</vt:lpstr>
      <vt:lpstr>PowerPoint Presentation</vt:lpstr>
      <vt:lpstr>PowerPoint Presentation</vt:lpstr>
      <vt:lpstr>PowerPoint Presentation</vt:lpstr>
      <vt:lpstr>PowerPoint Presentation</vt:lpstr>
      <vt:lpstr>The pandemic has made employee health and wellbeing a priority in the boardroom…</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Becikova</dc:creator>
  <cp:lastModifiedBy>Rachel Suff</cp:lastModifiedBy>
  <cp:revision>199</cp:revision>
  <cp:lastPrinted>2019-04-24T08:11:26Z</cp:lastPrinted>
  <dcterms:created xsi:type="dcterms:W3CDTF">2014-12-02T11:31:52Z</dcterms:created>
  <dcterms:modified xsi:type="dcterms:W3CDTF">2021-05-29T15:09:59Z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0x01010024F59197CE9A8C45A1FAF68A847A3CD6</vt:lpwstr>
  </property>
</Properties>
</file>